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2" r:id="rId2"/>
    <p:sldId id="300" r:id="rId3"/>
    <p:sldId id="298" r:id="rId4"/>
    <p:sldId id="284" r:id="rId5"/>
    <p:sldId id="299" r:id="rId6"/>
    <p:sldId id="288" r:id="rId7"/>
    <p:sldId id="286" r:id="rId8"/>
    <p:sldId id="289" r:id="rId9"/>
    <p:sldId id="292" r:id="rId10"/>
    <p:sldId id="290" r:id="rId11"/>
    <p:sldId id="291" r:id="rId12"/>
    <p:sldId id="293" r:id="rId13"/>
    <p:sldId id="294" r:id="rId14"/>
    <p:sldId id="287" r:id="rId15"/>
    <p:sldId id="301" r:id="rId16"/>
    <p:sldId id="305" r:id="rId17"/>
    <p:sldId id="316" r:id="rId18"/>
    <p:sldId id="311" r:id="rId19"/>
    <p:sldId id="317" r:id="rId20"/>
    <p:sldId id="304" r:id="rId21"/>
    <p:sldId id="296" r:id="rId22"/>
    <p:sldId id="320" r:id="rId23"/>
    <p:sldId id="297" r:id="rId24"/>
    <p:sldId id="313" r:id="rId25"/>
    <p:sldId id="318" r:id="rId26"/>
    <p:sldId id="282" r:id="rId27"/>
    <p:sldId id="312" r:id="rId28"/>
    <p:sldId id="314" r:id="rId29"/>
    <p:sldId id="302" r:id="rId30"/>
    <p:sldId id="319" r:id="rId31"/>
    <p:sldId id="310" r:id="rId32"/>
    <p:sldId id="2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21" autoAdjust="0"/>
    <p:restoredTop sz="70872" autoAdjust="0"/>
  </p:normalViewPr>
  <p:slideViewPr>
    <p:cSldViewPr snapToGrid="0">
      <p:cViewPr varScale="1">
        <p:scale>
          <a:sx n="46" d="100"/>
          <a:sy n="46" d="100"/>
        </p:scale>
        <p:origin x="390" y="60"/>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6FF89-594F-4BB9-919D-C13C8EB335D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E8D5FFF-3765-46AA-B88B-696BE60CE432}">
      <dgm:prSet phldrT="[Text]"/>
      <dgm:spPr/>
      <dgm:t>
        <a:bodyPr/>
        <a:lstStyle/>
        <a:p>
          <a:r>
            <a:rPr lang="en-US" dirty="0"/>
            <a:t>Zone 5: Maximum (90-100% </a:t>
          </a:r>
          <a:r>
            <a:rPr lang="en-US" dirty="0" err="1"/>
            <a:t>maxHR</a:t>
          </a:r>
          <a:r>
            <a:rPr lang="en-US" dirty="0"/>
            <a:t>)</a:t>
          </a:r>
        </a:p>
      </dgm:t>
    </dgm:pt>
    <dgm:pt modelId="{39204A95-B02C-4916-A84F-0B0C468CEE80}" type="parTrans" cxnId="{9B4B5F54-D172-41DF-9F5D-72377DCD0253}">
      <dgm:prSet/>
      <dgm:spPr/>
      <dgm:t>
        <a:bodyPr/>
        <a:lstStyle/>
        <a:p>
          <a:endParaRPr lang="en-US"/>
        </a:p>
      </dgm:t>
    </dgm:pt>
    <dgm:pt modelId="{C8963A85-591D-4AFF-9185-84B79381E365}" type="sibTrans" cxnId="{9B4B5F54-D172-41DF-9F5D-72377DCD0253}">
      <dgm:prSet/>
      <dgm:spPr/>
      <dgm:t>
        <a:bodyPr/>
        <a:lstStyle/>
        <a:p>
          <a:endParaRPr lang="en-US"/>
        </a:p>
      </dgm:t>
    </dgm:pt>
    <dgm:pt modelId="{C3FBF466-4229-4B8F-8BE5-F02DC87561D7}">
      <dgm:prSet phldrT="[Text]"/>
      <dgm:spPr/>
      <dgm:t>
        <a:bodyPr/>
        <a:lstStyle/>
        <a:p>
          <a:r>
            <a:rPr lang="en-US" dirty="0"/>
            <a:t>Zone 4: Hard (80-90% </a:t>
          </a:r>
          <a:r>
            <a:rPr lang="en-US" dirty="0" err="1"/>
            <a:t>maxHR</a:t>
          </a:r>
          <a:r>
            <a:rPr lang="en-US" dirty="0"/>
            <a:t>)</a:t>
          </a:r>
        </a:p>
      </dgm:t>
    </dgm:pt>
    <dgm:pt modelId="{394EA5F4-9913-4772-B439-379658E70B18}" type="parTrans" cxnId="{DCA558EF-A3D7-4254-99F0-244868BA33AC}">
      <dgm:prSet/>
      <dgm:spPr/>
      <dgm:t>
        <a:bodyPr/>
        <a:lstStyle/>
        <a:p>
          <a:endParaRPr lang="en-US"/>
        </a:p>
      </dgm:t>
    </dgm:pt>
    <dgm:pt modelId="{84191D4F-BB72-45F2-B26F-8B66F4024A47}" type="sibTrans" cxnId="{DCA558EF-A3D7-4254-99F0-244868BA33AC}">
      <dgm:prSet/>
      <dgm:spPr/>
      <dgm:t>
        <a:bodyPr/>
        <a:lstStyle/>
        <a:p>
          <a:endParaRPr lang="en-US"/>
        </a:p>
      </dgm:t>
    </dgm:pt>
    <dgm:pt modelId="{5E9E95F0-4C8B-4D11-9A1E-86FDF672AF4E}">
      <dgm:prSet phldrT="[Text]"/>
      <dgm:spPr/>
      <dgm:t>
        <a:bodyPr/>
        <a:lstStyle/>
        <a:p>
          <a:r>
            <a:rPr lang="en-US" dirty="0"/>
            <a:t>Zone 3: Moderate (70-80% max HR)</a:t>
          </a:r>
        </a:p>
      </dgm:t>
    </dgm:pt>
    <dgm:pt modelId="{6425423B-5144-4D4A-8DBE-369B97B14EBE}" type="parTrans" cxnId="{2B3BC33A-7A6F-4656-8B97-ECD23DE779B8}">
      <dgm:prSet/>
      <dgm:spPr/>
      <dgm:t>
        <a:bodyPr/>
        <a:lstStyle/>
        <a:p>
          <a:endParaRPr lang="en-US"/>
        </a:p>
      </dgm:t>
    </dgm:pt>
    <dgm:pt modelId="{5BB805C8-FCEA-40FC-BE8E-39AA3F7975DA}" type="sibTrans" cxnId="{2B3BC33A-7A6F-4656-8B97-ECD23DE779B8}">
      <dgm:prSet/>
      <dgm:spPr/>
      <dgm:t>
        <a:bodyPr/>
        <a:lstStyle/>
        <a:p>
          <a:endParaRPr lang="en-US"/>
        </a:p>
      </dgm:t>
    </dgm:pt>
    <dgm:pt modelId="{732853BF-CEA4-4793-BB14-69D1E5133AEA}">
      <dgm:prSet phldrT="[Text]"/>
      <dgm:spPr/>
      <dgm:t>
        <a:bodyPr/>
        <a:lstStyle/>
        <a:p>
          <a:r>
            <a:rPr lang="en-US" dirty="0"/>
            <a:t>Zone 2: light (60-70% </a:t>
          </a:r>
          <a:r>
            <a:rPr lang="en-US" dirty="0" err="1"/>
            <a:t>maxHR</a:t>
          </a:r>
          <a:r>
            <a:rPr lang="en-US" dirty="0"/>
            <a:t>)</a:t>
          </a:r>
        </a:p>
      </dgm:t>
    </dgm:pt>
    <dgm:pt modelId="{3C86BFFC-C113-4503-B665-62CE07599EE9}" type="parTrans" cxnId="{0B200987-C635-4181-A86A-BE9A867F4967}">
      <dgm:prSet/>
      <dgm:spPr/>
      <dgm:t>
        <a:bodyPr/>
        <a:lstStyle/>
        <a:p>
          <a:endParaRPr lang="en-US"/>
        </a:p>
      </dgm:t>
    </dgm:pt>
    <dgm:pt modelId="{5315F28F-F1F1-423A-A312-7D88285ACA24}" type="sibTrans" cxnId="{0B200987-C635-4181-A86A-BE9A867F4967}">
      <dgm:prSet/>
      <dgm:spPr/>
      <dgm:t>
        <a:bodyPr/>
        <a:lstStyle/>
        <a:p>
          <a:endParaRPr lang="en-US"/>
        </a:p>
      </dgm:t>
    </dgm:pt>
    <dgm:pt modelId="{F3E763B9-7BC5-4A6A-9D3F-4702918D488F}">
      <dgm:prSet phldrT="[Text]"/>
      <dgm:spPr/>
      <dgm:t>
        <a:bodyPr/>
        <a:lstStyle/>
        <a:p>
          <a:r>
            <a:rPr lang="en-US" dirty="0"/>
            <a:t>Zone 1: very light (50-60% </a:t>
          </a:r>
          <a:r>
            <a:rPr lang="en-US" dirty="0" err="1"/>
            <a:t>maxHR</a:t>
          </a:r>
          <a:r>
            <a:rPr lang="en-US" dirty="0"/>
            <a:t>)</a:t>
          </a:r>
        </a:p>
      </dgm:t>
    </dgm:pt>
    <dgm:pt modelId="{4DF8797C-18A1-4600-9776-BBB1ADCE4324}" type="parTrans" cxnId="{EA87B22F-2169-4967-8267-26564CD22927}">
      <dgm:prSet/>
      <dgm:spPr/>
      <dgm:t>
        <a:bodyPr/>
        <a:lstStyle/>
        <a:p>
          <a:endParaRPr lang="en-US"/>
        </a:p>
      </dgm:t>
    </dgm:pt>
    <dgm:pt modelId="{EE02676F-A9A8-452D-9374-C1450CE3D0E5}" type="sibTrans" cxnId="{EA87B22F-2169-4967-8267-26564CD22927}">
      <dgm:prSet/>
      <dgm:spPr/>
      <dgm:t>
        <a:bodyPr/>
        <a:lstStyle/>
        <a:p>
          <a:endParaRPr lang="en-US"/>
        </a:p>
      </dgm:t>
    </dgm:pt>
    <dgm:pt modelId="{51143569-472D-43FD-9D5B-8CB3C42432C0}" type="pres">
      <dgm:prSet presAssocID="{8846FF89-594F-4BB9-919D-C13C8EB335DA}" presName="linear" presStyleCnt="0">
        <dgm:presLayoutVars>
          <dgm:dir/>
          <dgm:animLvl val="lvl"/>
          <dgm:resizeHandles val="exact"/>
        </dgm:presLayoutVars>
      </dgm:prSet>
      <dgm:spPr/>
    </dgm:pt>
    <dgm:pt modelId="{A1B7C2DA-00C6-43E3-BA15-3045415A093A}" type="pres">
      <dgm:prSet presAssocID="{3E8D5FFF-3765-46AA-B88B-696BE60CE432}" presName="parentLin" presStyleCnt="0"/>
      <dgm:spPr/>
    </dgm:pt>
    <dgm:pt modelId="{69ED92D7-91AD-4FF2-AD61-674930DE20F5}" type="pres">
      <dgm:prSet presAssocID="{3E8D5FFF-3765-46AA-B88B-696BE60CE432}" presName="parentLeftMargin" presStyleLbl="node1" presStyleIdx="0" presStyleCnt="5"/>
      <dgm:spPr/>
    </dgm:pt>
    <dgm:pt modelId="{5A8A940D-B55A-4A6E-83EC-3BE3EABAE084}" type="pres">
      <dgm:prSet presAssocID="{3E8D5FFF-3765-46AA-B88B-696BE60CE432}" presName="parentText" presStyleLbl="node1" presStyleIdx="0" presStyleCnt="5">
        <dgm:presLayoutVars>
          <dgm:chMax val="0"/>
          <dgm:bulletEnabled val="1"/>
        </dgm:presLayoutVars>
      </dgm:prSet>
      <dgm:spPr/>
    </dgm:pt>
    <dgm:pt modelId="{72B75A6E-78F6-41AD-906C-60BCA23816AF}" type="pres">
      <dgm:prSet presAssocID="{3E8D5FFF-3765-46AA-B88B-696BE60CE432}" presName="negativeSpace" presStyleCnt="0"/>
      <dgm:spPr/>
    </dgm:pt>
    <dgm:pt modelId="{0B379102-B1A8-4E17-A3AF-A9672C9EAF2E}" type="pres">
      <dgm:prSet presAssocID="{3E8D5FFF-3765-46AA-B88B-696BE60CE432}" presName="childText" presStyleLbl="conFgAcc1" presStyleIdx="0" presStyleCnt="5">
        <dgm:presLayoutVars>
          <dgm:bulletEnabled val="1"/>
        </dgm:presLayoutVars>
      </dgm:prSet>
      <dgm:spPr/>
    </dgm:pt>
    <dgm:pt modelId="{41EDA358-FF7F-46C4-9A37-A6EA5562D4B5}" type="pres">
      <dgm:prSet presAssocID="{C8963A85-591D-4AFF-9185-84B79381E365}" presName="spaceBetweenRectangles" presStyleCnt="0"/>
      <dgm:spPr/>
    </dgm:pt>
    <dgm:pt modelId="{AEA55303-4BB7-4589-911B-E37F94BCFD17}" type="pres">
      <dgm:prSet presAssocID="{C3FBF466-4229-4B8F-8BE5-F02DC87561D7}" presName="parentLin" presStyleCnt="0"/>
      <dgm:spPr/>
    </dgm:pt>
    <dgm:pt modelId="{616C86B5-3BEA-47F9-B7EE-63E45D7C18AF}" type="pres">
      <dgm:prSet presAssocID="{C3FBF466-4229-4B8F-8BE5-F02DC87561D7}" presName="parentLeftMargin" presStyleLbl="node1" presStyleIdx="0" presStyleCnt="5"/>
      <dgm:spPr/>
    </dgm:pt>
    <dgm:pt modelId="{F9E21024-424F-4A74-931C-7880035C3E98}" type="pres">
      <dgm:prSet presAssocID="{C3FBF466-4229-4B8F-8BE5-F02DC87561D7}" presName="parentText" presStyleLbl="node1" presStyleIdx="1" presStyleCnt="5">
        <dgm:presLayoutVars>
          <dgm:chMax val="0"/>
          <dgm:bulletEnabled val="1"/>
        </dgm:presLayoutVars>
      </dgm:prSet>
      <dgm:spPr/>
    </dgm:pt>
    <dgm:pt modelId="{173D8DAF-39E2-4E8C-9F00-1528B497BAA4}" type="pres">
      <dgm:prSet presAssocID="{C3FBF466-4229-4B8F-8BE5-F02DC87561D7}" presName="negativeSpace" presStyleCnt="0"/>
      <dgm:spPr/>
    </dgm:pt>
    <dgm:pt modelId="{6B952F91-EDF5-49BF-91D0-E2A96510D2C5}" type="pres">
      <dgm:prSet presAssocID="{C3FBF466-4229-4B8F-8BE5-F02DC87561D7}" presName="childText" presStyleLbl="conFgAcc1" presStyleIdx="1" presStyleCnt="5">
        <dgm:presLayoutVars>
          <dgm:bulletEnabled val="1"/>
        </dgm:presLayoutVars>
      </dgm:prSet>
      <dgm:spPr/>
    </dgm:pt>
    <dgm:pt modelId="{A80A48B3-EBCA-4D7D-9C99-654A61AAEB39}" type="pres">
      <dgm:prSet presAssocID="{84191D4F-BB72-45F2-B26F-8B66F4024A47}" presName="spaceBetweenRectangles" presStyleCnt="0"/>
      <dgm:spPr/>
    </dgm:pt>
    <dgm:pt modelId="{61299FD8-5E25-48CE-93FB-D629B1B3A329}" type="pres">
      <dgm:prSet presAssocID="{5E9E95F0-4C8B-4D11-9A1E-86FDF672AF4E}" presName="parentLin" presStyleCnt="0"/>
      <dgm:spPr/>
    </dgm:pt>
    <dgm:pt modelId="{441D8C33-49E6-4D17-8294-B5D7EC2DF941}" type="pres">
      <dgm:prSet presAssocID="{5E9E95F0-4C8B-4D11-9A1E-86FDF672AF4E}" presName="parentLeftMargin" presStyleLbl="node1" presStyleIdx="1" presStyleCnt="5"/>
      <dgm:spPr/>
    </dgm:pt>
    <dgm:pt modelId="{CCD8240A-C38F-40F8-8CAC-F4360C0F76F9}" type="pres">
      <dgm:prSet presAssocID="{5E9E95F0-4C8B-4D11-9A1E-86FDF672AF4E}" presName="parentText" presStyleLbl="node1" presStyleIdx="2" presStyleCnt="5">
        <dgm:presLayoutVars>
          <dgm:chMax val="0"/>
          <dgm:bulletEnabled val="1"/>
        </dgm:presLayoutVars>
      </dgm:prSet>
      <dgm:spPr/>
    </dgm:pt>
    <dgm:pt modelId="{CF8EC99D-9409-409E-8319-7CD95F87BD05}" type="pres">
      <dgm:prSet presAssocID="{5E9E95F0-4C8B-4D11-9A1E-86FDF672AF4E}" presName="negativeSpace" presStyleCnt="0"/>
      <dgm:spPr/>
    </dgm:pt>
    <dgm:pt modelId="{5DD55F77-E727-4345-82FA-FD70F2213BC3}" type="pres">
      <dgm:prSet presAssocID="{5E9E95F0-4C8B-4D11-9A1E-86FDF672AF4E}" presName="childText" presStyleLbl="conFgAcc1" presStyleIdx="2" presStyleCnt="5">
        <dgm:presLayoutVars>
          <dgm:bulletEnabled val="1"/>
        </dgm:presLayoutVars>
      </dgm:prSet>
      <dgm:spPr/>
    </dgm:pt>
    <dgm:pt modelId="{8B1FE1DA-87A5-4BA7-BE07-34595587B8D1}" type="pres">
      <dgm:prSet presAssocID="{5BB805C8-FCEA-40FC-BE8E-39AA3F7975DA}" presName="spaceBetweenRectangles" presStyleCnt="0"/>
      <dgm:spPr/>
    </dgm:pt>
    <dgm:pt modelId="{8D1D7F6A-F1E7-4BCE-9FE1-D3F605BDAEC1}" type="pres">
      <dgm:prSet presAssocID="{732853BF-CEA4-4793-BB14-69D1E5133AEA}" presName="parentLin" presStyleCnt="0"/>
      <dgm:spPr/>
    </dgm:pt>
    <dgm:pt modelId="{B7454CC0-989E-4FBD-BC2E-E3D29D85D9AF}" type="pres">
      <dgm:prSet presAssocID="{732853BF-CEA4-4793-BB14-69D1E5133AEA}" presName="parentLeftMargin" presStyleLbl="node1" presStyleIdx="2" presStyleCnt="5"/>
      <dgm:spPr/>
    </dgm:pt>
    <dgm:pt modelId="{20E24E68-E92D-434E-B7B4-74C1CA0EC59B}" type="pres">
      <dgm:prSet presAssocID="{732853BF-CEA4-4793-BB14-69D1E5133AEA}" presName="parentText" presStyleLbl="node1" presStyleIdx="3" presStyleCnt="5">
        <dgm:presLayoutVars>
          <dgm:chMax val="0"/>
          <dgm:bulletEnabled val="1"/>
        </dgm:presLayoutVars>
      </dgm:prSet>
      <dgm:spPr/>
    </dgm:pt>
    <dgm:pt modelId="{F4EF6064-9C03-4714-A1AD-31C0D736CE1F}" type="pres">
      <dgm:prSet presAssocID="{732853BF-CEA4-4793-BB14-69D1E5133AEA}" presName="negativeSpace" presStyleCnt="0"/>
      <dgm:spPr/>
    </dgm:pt>
    <dgm:pt modelId="{0B4B6316-CA03-4BF6-91FC-9804D0CA99BF}" type="pres">
      <dgm:prSet presAssocID="{732853BF-CEA4-4793-BB14-69D1E5133AEA}" presName="childText" presStyleLbl="conFgAcc1" presStyleIdx="3" presStyleCnt="5">
        <dgm:presLayoutVars>
          <dgm:bulletEnabled val="1"/>
        </dgm:presLayoutVars>
      </dgm:prSet>
      <dgm:spPr/>
    </dgm:pt>
    <dgm:pt modelId="{683A77CE-95B3-46E6-8B8E-20ADA9F07920}" type="pres">
      <dgm:prSet presAssocID="{5315F28F-F1F1-423A-A312-7D88285ACA24}" presName="spaceBetweenRectangles" presStyleCnt="0"/>
      <dgm:spPr/>
    </dgm:pt>
    <dgm:pt modelId="{66362CF7-347A-47D0-883D-5D4459F62B71}" type="pres">
      <dgm:prSet presAssocID="{F3E763B9-7BC5-4A6A-9D3F-4702918D488F}" presName="parentLin" presStyleCnt="0"/>
      <dgm:spPr/>
    </dgm:pt>
    <dgm:pt modelId="{29E217D3-E8E7-496F-BC90-1FD5660A334E}" type="pres">
      <dgm:prSet presAssocID="{F3E763B9-7BC5-4A6A-9D3F-4702918D488F}" presName="parentLeftMargin" presStyleLbl="node1" presStyleIdx="3" presStyleCnt="5"/>
      <dgm:spPr/>
    </dgm:pt>
    <dgm:pt modelId="{93FC9649-0DAF-427A-844B-23C266823C5B}" type="pres">
      <dgm:prSet presAssocID="{F3E763B9-7BC5-4A6A-9D3F-4702918D488F}" presName="parentText" presStyleLbl="node1" presStyleIdx="4" presStyleCnt="5">
        <dgm:presLayoutVars>
          <dgm:chMax val="0"/>
          <dgm:bulletEnabled val="1"/>
        </dgm:presLayoutVars>
      </dgm:prSet>
      <dgm:spPr/>
    </dgm:pt>
    <dgm:pt modelId="{26DC8F3B-2C2F-4E17-A6C1-A176CD8D312E}" type="pres">
      <dgm:prSet presAssocID="{F3E763B9-7BC5-4A6A-9D3F-4702918D488F}" presName="negativeSpace" presStyleCnt="0"/>
      <dgm:spPr/>
    </dgm:pt>
    <dgm:pt modelId="{5AEB4FBD-5FDF-4AAB-A4E1-6C478C049EA2}" type="pres">
      <dgm:prSet presAssocID="{F3E763B9-7BC5-4A6A-9D3F-4702918D488F}" presName="childText" presStyleLbl="conFgAcc1" presStyleIdx="4" presStyleCnt="5">
        <dgm:presLayoutVars>
          <dgm:bulletEnabled val="1"/>
        </dgm:presLayoutVars>
      </dgm:prSet>
      <dgm:spPr/>
    </dgm:pt>
  </dgm:ptLst>
  <dgm:cxnLst>
    <dgm:cxn modelId="{20E0851E-A61F-4353-B5C8-830EC4698285}" type="presOf" srcId="{3E8D5FFF-3765-46AA-B88B-696BE60CE432}" destId="{69ED92D7-91AD-4FF2-AD61-674930DE20F5}" srcOrd="0" destOrd="0" presId="urn:microsoft.com/office/officeart/2005/8/layout/list1"/>
    <dgm:cxn modelId="{7AE7C12D-CDD2-496B-8600-FFDB6609C1CC}" type="presOf" srcId="{5E9E95F0-4C8B-4D11-9A1E-86FDF672AF4E}" destId="{CCD8240A-C38F-40F8-8CAC-F4360C0F76F9}" srcOrd="1" destOrd="0" presId="urn:microsoft.com/office/officeart/2005/8/layout/list1"/>
    <dgm:cxn modelId="{EA87B22F-2169-4967-8267-26564CD22927}" srcId="{8846FF89-594F-4BB9-919D-C13C8EB335DA}" destId="{F3E763B9-7BC5-4A6A-9D3F-4702918D488F}" srcOrd="4" destOrd="0" parTransId="{4DF8797C-18A1-4600-9776-BBB1ADCE4324}" sibTransId="{EE02676F-A9A8-452D-9374-C1450CE3D0E5}"/>
    <dgm:cxn modelId="{2B3BC33A-7A6F-4656-8B97-ECD23DE779B8}" srcId="{8846FF89-594F-4BB9-919D-C13C8EB335DA}" destId="{5E9E95F0-4C8B-4D11-9A1E-86FDF672AF4E}" srcOrd="2" destOrd="0" parTransId="{6425423B-5144-4D4A-8DBE-369B97B14EBE}" sibTransId="{5BB805C8-FCEA-40FC-BE8E-39AA3F7975DA}"/>
    <dgm:cxn modelId="{6DF3096D-84DE-4488-92D6-A6FE1A6547C7}" type="presOf" srcId="{3E8D5FFF-3765-46AA-B88B-696BE60CE432}" destId="{5A8A940D-B55A-4A6E-83EC-3BE3EABAE084}" srcOrd="1" destOrd="0" presId="urn:microsoft.com/office/officeart/2005/8/layout/list1"/>
    <dgm:cxn modelId="{9B4B5F54-D172-41DF-9F5D-72377DCD0253}" srcId="{8846FF89-594F-4BB9-919D-C13C8EB335DA}" destId="{3E8D5FFF-3765-46AA-B88B-696BE60CE432}" srcOrd="0" destOrd="0" parTransId="{39204A95-B02C-4916-A84F-0B0C468CEE80}" sibTransId="{C8963A85-591D-4AFF-9185-84B79381E365}"/>
    <dgm:cxn modelId="{0B200987-C635-4181-A86A-BE9A867F4967}" srcId="{8846FF89-594F-4BB9-919D-C13C8EB335DA}" destId="{732853BF-CEA4-4793-BB14-69D1E5133AEA}" srcOrd="3" destOrd="0" parTransId="{3C86BFFC-C113-4503-B665-62CE07599EE9}" sibTransId="{5315F28F-F1F1-423A-A312-7D88285ACA24}"/>
    <dgm:cxn modelId="{BB89498B-56BE-4235-B130-1A77B3A8315D}" type="presOf" srcId="{F3E763B9-7BC5-4A6A-9D3F-4702918D488F}" destId="{29E217D3-E8E7-496F-BC90-1FD5660A334E}" srcOrd="0" destOrd="0" presId="urn:microsoft.com/office/officeart/2005/8/layout/list1"/>
    <dgm:cxn modelId="{AD2626A2-0519-418E-876C-66A7700F2281}" type="presOf" srcId="{8846FF89-594F-4BB9-919D-C13C8EB335DA}" destId="{51143569-472D-43FD-9D5B-8CB3C42432C0}" srcOrd="0" destOrd="0" presId="urn:microsoft.com/office/officeart/2005/8/layout/list1"/>
    <dgm:cxn modelId="{C4FF9FA9-C6B2-41DF-AD61-9AA65BCFFE76}" type="presOf" srcId="{C3FBF466-4229-4B8F-8BE5-F02DC87561D7}" destId="{616C86B5-3BEA-47F9-B7EE-63E45D7C18AF}" srcOrd="0" destOrd="0" presId="urn:microsoft.com/office/officeart/2005/8/layout/list1"/>
    <dgm:cxn modelId="{A24BEFAD-EF31-4EAB-9E0D-CEAD786C95E0}" type="presOf" srcId="{5E9E95F0-4C8B-4D11-9A1E-86FDF672AF4E}" destId="{441D8C33-49E6-4D17-8294-B5D7EC2DF941}" srcOrd="0" destOrd="0" presId="urn:microsoft.com/office/officeart/2005/8/layout/list1"/>
    <dgm:cxn modelId="{A0FB3ABF-3316-4316-8AD7-B022A9907D2E}" type="presOf" srcId="{F3E763B9-7BC5-4A6A-9D3F-4702918D488F}" destId="{93FC9649-0DAF-427A-844B-23C266823C5B}" srcOrd="1" destOrd="0" presId="urn:microsoft.com/office/officeart/2005/8/layout/list1"/>
    <dgm:cxn modelId="{C5607EBF-A6F0-4591-9348-318750A3CA17}" type="presOf" srcId="{C3FBF466-4229-4B8F-8BE5-F02DC87561D7}" destId="{F9E21024-424F-4A74-931C-7880035C3E98}" srcOrd="1" destOrd="0" presId="urn:microsoft.com/office/officeart/2005/8/layout/list1"/>
    <dgm:cxn modelId="{20CE2DD8-C56E-46F5-8AD8-ED1D9B4237C4}" type="presOf" srcId="{732853BF-CEA4-4793-BB14-69D1E5133AEA}" destId="{20E24E68-E92D-434E-B7B4-74C1CA0EC59B}" srcOrd="1" destOrd="0" presId="urn:microsoft.com/office/officeart/2005/8/layout/list1"/>
    <dgm:cxn modelId="{883931E8-270C-4C8B-8D6F-B425EF596FE0}" type="presOf" srcId="{732853BF-CEA4-4793-BB14-69D1E5133AEA}" destId="{B7454CC0-989E-4FBD-BC2E-E3D29D85D9AF}" srcOrd="0" destOrd="0" presId="urn:microsoft.com/office/officeart/2005/8/layout/list1"/>
    <dgm:cxn modelId="{DCA558EF-A3D7-4254-99F0-244868BA33AC}" srcId="{8846FF89-594F-4BB9-919D-C13C8EB335DA}" destId="{C3FBF466-4229-4B8F-8BE5-F02DC87561D7}" srcOrd="1" destOrd="0" parTransId="{394EA5F4-9913-4772-B439-379658E70B18}" sibTransId="{84191D4F-BB72-45F2-B26F-8B66F4024A47}"/>
    <dgm:cxn modelId="{AD6B98AB-8069-4CB1-AC5F-C620B363C15F}" type="presParOf" srcId="{51143569-472D-43FD-9D5B-8CB3C42432C0}" destId="{A1B7C2DA-00C6-43E3-BA15-3045415A093A}" srcOrd="0" destOrd="0" presId="urn:microsoft.com/office/officeart/2005/8/layout/list1"/>
    <dgm:cxn modelId="{4DE380B5-2DB2-4E13-A38C-70146409D8DB}" type="presParOf" srcId="{A1B7C2DA-00C6-43E3-BA15-3045415A093A}" destId="{69ED92D7-91AD-4FF2-AD61-674930DE20F5}" srcOrd="0" destOrd="0" presId="urn:microsoft.com/office/officeart/2005/8/layout/list1"/>
    <dgm:cxn modelId="{4EA86FE5-E89C-4ED0-A581-5E6FBB8955ED}" type="presParOf" srcId="{A1B7C2DA-00C6-43E3-BA15-3045415A093A}" destId="{5A8A940D-B55A-4A6E-83EC-3BE3EABAE084}" srcOrd="1" destOrd="0" presId="urn:microsoft.com/office/officeart/2005/8/layout/list1"/>
    <dgm:cxn modelId="{BCF7A150-1236-4945-8C38-691493E3F021}" type="presParOf" srcId="{51143569-472D-43FD-9D5B-8CB3C42432C0}" destId="{72B75A6E-78F6-41AD-906C-60BCA23816AF}" srcOrd="1" destOrd="0" presId="urn:microsoft.com/office/officeart/2005/8/layout/list1"/>
    <dgm:cxn modelId="{1696E4DC-AC04-4ED0-A2F1-BDFCB1A9D0C7}" type="presParOf" srcId="{51143569-472D-43FD-9D5B-8CB3C42432C0}" destId="{0B379102-B1A8-4E17-A3AF-A9672C9EAF2E}" srcOrd="2" destOrd="0" presId="urn:microsoft.com/office/officeart/2005/8/layout/list1"/>
    <dgm:cxn modelId="{67470FFB-D308-4914-A029-84ABEE67FDC1}" type="presParOf" srcId="{51143569-472D-43FD-9D5B-8CB3C42432C0}" destId="{41EDA358-FF7F-46C4-9A37-A6EA5562D4B5}" srcOrd="3" destOrd="0" presId="urn:microsoft.com/office/officeart/2005/8/layout/list1"/>
    <dgm:cxn modelId="{E310628D-0526-405A-AE97-2ED253107193}" type="presParOf" srcId="{51143569-472D-43FD-9D5B-8CB3C42432C0}" destId="{AEA55303-4BB7-4589-911B-E37F94BCFD17}" srcOrd="4" destOrd="0" presId="urn:microsoft.com/office/officeart/2005/8/layout/list1"/>
    <dgm:cxn modelId="{ABF57D33-4FC7-4A85-B550-2F47284FFC58}" type="presParOf" srcId="{AEA55303-4BB7-4589-911B-E37F94BCFD17}" destId="{616C86B5-3BEA-47F9-B7EE-63E45D7C18AF}" srcOrd="0" destOrd="0" presId="urn:microsoft.com/office/officeart/2005/8/layout/list1"/>
    <dgm:cxn modelId="{E013D530-149D-460F-ABD6-65A41D2FE15C}" type="presParOf" srcId="{AEA55303-4BB7-4589-911B-E37F94BCFD17}" destId="{F9E21024-424F-4A74-931C-7880035C3E98}" srcOrd="1" destOrd="0" presId="urn:microsoft.com/office/officeart/2005/8/layout/list1"/>
    <dgm:cxn modelId="{7B5AE10B-6DF8-4270-B442-C21AF4E9F733}" type="presParOf" srcId="{51143569-472D-43FD-9D5B-8CB3C42432C0}" destId="{173D8DAF-39E2-4E8C-9F00-1528B497BAA4}" srcOrd="5" destOrd="0" presId="urn:microsoft.com/office/officeart/2005/8/layout/list1"/>
    <dgm:cxn modelId="{30828EA6-19CA-4D4F-9241-7EC7047A56CA}" type="presParOf" srcId="{51143569-472D-43FD-9D5B-8CB3C42432C0}" destId="{6B952F91-EDF5-49BF-91D0-E2A96510D2C5}" srcOrd="6" destOrd="0" presId="urn:microsoft.com/office/officeart/2005/8/layout/list1"/>
    <dgm:cxn modelId="{E9B40DD7-8E40-4DE9-9B0E-3713BC5E3988}" type="presParOf" srcId="{51143569-472D-43FD-9D5B-8CB3C42432C0}" destId="{A80A48B3-EBCA-4D7D-9C99-654A61AAEB39}" srcOrd="7" destOrd="0" presId="urn:microsoft.com/office/officeart/2005/8/layout/list1"/>
    <dgm:cxn modelId="{B08FBF41-D820-4FD5-8DFC-F27EC8703DA4}" type="presParOf" srcId="{51143569-472D-43FD-9D5B-8CB3C42432C0}" destId="{61299FD8-5E25-48CE-93FB-D629B1B3A329}" srcOrd="8" destOrd="0" presId="urn:microsoft.com/office/officeart/2005/8/layout/list1"/>
    <dgm:cxn modelId="{D2C0B892-348F-4BA1-8AD0-9436D9ED8526}" type="presParOf" srcId="{61299FD8-5E25-48CE-93FB-D629B1B3A329}" destId="{441D8C33-49E6-4D17-8294-B5D7EC2DF941}" srcOrd="0" destOrd="0" presId="urn:microsoft.com/office/officeart/2005/8/layout/list1"/>
    <dgm:cxn modelId="{2FF7155F-D8E3-451C-A300-9F11144BE98B}" type="presParOf" srcId="{61299FD8-5E25-48CE-93FB-D629B1B3A329}" destId="{CCD8240A-C38F-40F8-8CAC-F4360C0F76F9}" srcOrd="1" destOrd="0" presId="urn:microsoft.com/office/officeart/2005/8/layout/list1"/>
    <dgm:cxn modelId="{15BEA296-BD5C-492B-9F98-B3F1B2DB9177}" type="presParOf" srcId="{51143569-472D-43FD-9D5B-8CB3C42432C0}" destId="{CF8EC99D-9409-409E-8319-7CD95F87BD05}" srcOrd="9" destOrd="0" presId="urn:microsoft.com/office/officeart/2005/8/layout/list1"/>
    <dgm:cxn modelId="{84A6AA99-AC1E-4EAF-98D5-8FEF7FABAEE5}" type="presParOf" srcId="{51143569-472D-43FD-9D5B-8CB3C42432C0}" destId="{5DD55F77-E727-4345-82FA-FD70F2213BC3}" srcOrd="10" destOrd="0" presId="urn:microsoft.com/office/officeart/2005/8/layout/list1"/>
    <dgm:cxn modelId="{7428B415-B27A-4235-AED5-A3BCD84EADB9}" type="presParOf" srcId="{51143569-472D-43FD-9D5B-8CB3C42432C0}" destId="{8B1FE1DA-87A5-4BA7-BE07-34595587B8D1}" srcOrd="11" destOrd="0" presId="urn:microsoft.com/office/officeart/2005/8/layout/list1"/>
    <dgm:cxn modelId="{55F8C0A1-88D2-41A5-963D-6ECB08D0BA04}" type="presParOf" srcId="{51143569-472D-43FD-9D5B-8CB3C42432C0}" destId="{8D1D7F6A-F1E7-4BCE-9FE1-D3F605BDAEC1}" srcOrd="12" destOrd="0" presId="urn:microsoft.com/office/officeart/2005/8/layout/list1"/>
    <dgm:cxn modelId="{B65FAB61-4F6D-4A1E-885B-F4C439B5D2C9}" type="presParOf" srcId="{8D1D7F6A-F1E7-4BCE-9FE1-D3F605BDAEC1}" destId="{B7454CC0-989E-4FBD-BC2E-E3D29D85D9AF}" srcOrd="0" destOrd="0" presId="urn:microsoft.com/office/officeart/2005/8/layout/list1"/>
    <dgm:cxn modelId="{8EDFB524-EE04-42BD-8CD5-AC364B542248}" type="presParOf" srcId="{8D1D7F6A-F1E7-4BCE-9FE1-D3F605BDAEC1}" destId="{20E24E68-E92D-434E-B7B4-74C1CA0EC59B}" srcOrd="1" destOrd="0" presId="urn:microsoft.com/office/officeart/2005/8/layout/list1"/>
    <dgm:cxn modelId="{C1C0625C-32A9-425F-977A-8EE0FB7DBA46}" type="presParOf" srcId="{51143569-472D-43FD-9D5B-8CB3C42432C0}" destId="{F4EF6064-9C03-4714-A1AD-31C0D736CE1F}" srcOrd="13" destOrd="0" presId="urn:microsoft.com/office/officeart/2005/8/layout/list1"/>
    <dgm:cxn modelId="{DD5D1E9D-3E88-43E2-B913-620A053DC14F}" type="presParOf" srcId="{51143569-472D-43FD-9D5B-8CB3C42432C0}" destId="{0B4B6316-CA03-4BF6-91FC-9804D0CA99BF}" srcOrd="14" destOrd="0" presId="urn:microsoft.com/office/officeart/2005/8/layout/list1"/>
    <dgm:cxn modelId="{98EA8ECE-B304-4A5B-B1F6-D7A06A235A9A}" type="presParOf" srcId="{51143569-472D-43FD-9D5B-8CB3C42432C0}" destId="{683A77CE-95B3-46E6-8B8E-20ADA9F07920}" srcOrd="15" destOrd="0" presId="urn:microsoft.com/office/officeart/2005/8/layout/list1"/>
    <dgm:cxn modelId="{A1824B11-DD13-488D-8F56-84265573308E}" type="presParOf" srcId="{51143569-472D-43FD-9D5B-8CB3C42432C0}" destId="{66362CF7-347A-47D0-883D-5D4459F62B71}" srcOrd="16" destOrd="0" presId="urn:microsoft.com/office/officeart/2005/8/layout/list1"/>
    <dgm:cxn modelId="{24B6D10B-19FD-46B0-B8B7-EC41E3E6502E}" type="presParOf" srcId="{66362CF7-347A-47D0-883D-5D4459F62B71}" destId="{29E217D3-E8E7-496F-BC90-1FD5660A334E}" srcOrd="0" destOrd="0" presId="urn:microsoft.com/office/officeart/2005/8/layout/list1"/>
    <dgm:cxn modelId="{FA1BAB5B-6530-40EC-A84C-29920D9D3978}" type="presParOf" srcId="{66362CF7-347A-47D0-883D-5D4459F62B71}" destId="{93FC9649-0DAF-427A-844B-23C266823C5B}" srcOrd="1" destOrd="0" presId="urn:microsoft.com/office/officeart/2005/8/layout/list1"/>
    <dgm:cxn modelId="{4823B886-A8A4-4B49-9A27-547FEFFD0D07}" type="presParOf" srcId="{51143569-472D-43FD-9D5B-8CB3C42432C0}" destId="{26DC8F3B-2C2F-4E17-A6C1-A176CD8D312E}" srcOrd="17" destOrd="0" presId="urn:microsoft.com/office/officeart/2005/8/layout/list1"/>
    <dgm:cxn modelId="{C8C758C2-E68A-492E-9E46-73A3AE1BC3DD}" type="presParOf" srcId="{51143569-472D-43FD-9D5B-8CB3C42432C0}" destId="{5AEB4FBD-5FDF-4AAB-A4E1-6C478C049EA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6FF89-594F-4BB9-919D-C13C8EB335D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E8D5FFF-3765-46AA-B88B-696BE60CE432}">
      <dgm:prSet phldrT="[Text]"/>
      <dgm:spPr/>
      <dgm:t>
        <a:bodyPr/>
        <a:lstStyle/>
        <a:p>
          <a:r>
            <a:rPr lang="en-US" dirty="0"/>
            <a:t>Zone 5: Maximum (carbohydrate shifting towards creatine phosphate)</a:t>
          </a:r>
        </a:p>
      </dgm:t>
    </dgm:pt>
    <dgm:pt modelId="{39204A95-B02C-4916-A84F-0B0C468CEE80}" type="parTrans" cxnId="{9B4B5F54-D172-41DF-9F5D-72377DCD0253}">
      <dgm:prSet/>
      <dgm:spPr/>
      <dgm:t>
        <a:bodyPr/>
        <a:lstStyle/>
        <a:p>
          <a:endParaRPr lang="en-US"/>
        </a:p>
      </dgm:t>
    </dgm:pt>
    <dgm:pt modelId="{C8963A85-591D-4AFF-9185-84B79381E365}" type="sibTrans" cxnId="{9B4B5F54-D172-41DF-9F5D-72377DCD0253}">
      <dgm:prSet/>
      <dgm:spPr/>
      <dgm:t>
        <a:bodyPr/>
        <a:lstStyle/>
        <a:p>
          <a:endParaRPr lang="en-US"/>
        </a:p>
      </dgm:t>
    </dgm:pt>
    <dgm:pt modelId="{C3FBF466-4229-4B8F-8BE5-F02DC87561D7}">
      <dgm:prSet phldrT="[Text]"/>
      <dgm:spPr/>
      <dgm:t>
        <a:bodyPr/>
        <a:lstStyle/>
        <a:p>
          <a:r>
            <a:rPr lang="en-US" dirty="0"/>
            <a:t>Zone 4: Hard (carbohydrate metabolism)</a:t>
          </a:r>
        </a:p>
      </dgm:t>
    </dgm:pt>
    <dgm:pt modelId="{394EA5F4-9913-4772-B439-379658E70B18}" type="parTrans" cxnId="{DCA558EF-A3D7-4254-99F0-244868BA33AC}">
      <dgm:prSet/>
      <dgm:spPr/>
      <dgm:t>
        <a:bodyPr/>
        <a:lstStyle/>
        <a:p>
          <a:endParaRPr lang="en-US"/>
        </a:p>
      </dgm:t>
    </dgm:pt>
    <dgm:pt modelId="{84191D4F-BB72-45F2-B26F-8B66F4024A47}" type="sibTrans" cxnId="{DCA558EF-A3D7-4254-99F0-244868BA33AC}">
      <dgm:prSet/>
      <dgm:spPr/>
      <dgm:t>
        <a:bodyPr/>
        <a:lstStyle/>
        <a:p>
          <a:endParaRPr lang="en-US"/>
        </a:p>
      </dgm:t>
    </dgm:pt>
    <dgm:pt modelId="{5E9E95F0-4C8B-4D11-9A1E-86FDF672AF4E}">
      <dgm:prSet phldrT="[Text]"/>
      <dgm:spPr/>
      <dgm:t>
        <a:bodyPr/>
        <a:lstStyle/>
        <a:p>
          <a:r>
            <a:rPr lang="en-US" dirty="0"/>
            <a:t>Zone 3: Moderate (Fat shifting to carbohydrate metabolism)</a:t>
          </a:r>
        </a:p>
      </dgm:t>
    </dgm:pt>
    <dgm:pt modelId="{6425423B-5144-4D4A-8DBE-369B97B14EBE}" type="parTrans" cxnId="{2B3BC33A-7A6F-4656-8B97-ECD23DE779B8}">
      <dgm:prSet/>
      <dgm:spPr/>
      <dgm:t>
        <a:bodyPr/>
        <a:lstStyle/>
        <a:p>
          <a:endParaRPr lang="en-US"/>
        </a:p>
      </dgm:t>
    </dgm:pt>
    <dgm:pt modelId="{5BB805C8-FCEA-40FC-BE8E-39AA3F7975DA}" type="sibTrans" cxnId="{2B3BC33A-7A6F-4656-8B97-ECD23DE779B8}">
      <dgm:prSet/>
      <dgm:spPr/>
      <dgm:t>
        <a:bodyPr/>
        <a:lstStyle/>
        <a:p>
          <a:endParaRPr lang="en-US"/>
        </a:p>
      </dgm:t>
    </dgm:pt>
    <dgm:pt modelId="{732853BF-CEA4-4793-BB14-69D1E5133AEA}">
      <dgm:prSet phldrT="[Text]"/>
      <dgm:spPr/>
      <dgm:t>
        <a:bodyPr/>
        <a:lstStyle/>
        <a:p>
          <a:r>
            <a:rPr lang="en-US" dirty="0"/>
            <a:t>Zone 2: light (60-70% Fat Metabolism)</a:t>
          </a:r>
        </a:p>
      </dgm:t>
    </dgm:pt>
    <dgm:pt modelId="{3C86BFFC-C113-4503-B665-62CE07599EE9}" type="parTrans" cxnId="{0B200987-C635-4181-A86A-BE9A867F4967}">
      <dgm:prSet/>
      <dgm:spPr/>
      <dgm:t>
        <a:bodyPr/>
        <a:lstStyle/>
        <a:p>
          <a:endParaRPr lang="en-US"/>
        </a:p>
      </dgm:t>
    </dgm:pt>
    <dgm:pt modelId="{5315F28F-F1F1-423A-A312-7D88285ACA24}" type="sibTrans" cxnId="{0B200987-C635-4181-A86A-BE9A867F4967}">
      <dgm:prSet/>
      <dgm:spPr/>
      <dgm:t>
        <a:bodyPr/>
        <a:lstStyle/>
        <a:p>
          <a:endParaRPr lang="en-US"/>
        </a:p>
      </dgm:t>
    </dgm:pt>
    <dgm:pt modelId="{F3E763B9-7BC5-4A6A-9D3F-4702918D488F}">
      <dgm:prSet phldrT="[Text]"/>
      <dgm:spPr/>
      <dgm:t>
        <a:bodyPr/>
        <a:lstStyle/>
        <a:p>
          <a:r>
            <a:rPr lang="en-US" dirty="0"/>
            <a:t>Zone 1: very light (Fat Metabolism)</a:t>
          </a:r>
        </a:p>
      </dgm:t>
    </dgm:pt>
    <dgm:pt modelId="{4DF8797C-18A1-4600-9776-BBB1ADCE4324}" type="parTrans" cxnId="{EA87B22F-2169-4967-8267-26564CD22927}">
      <dgm:prSet/>
      <dgm:spPr/>
      <dgm:t>
        <a:bodyPr/>
        <a:lstStyle/>
        <a:p>
          <a:endParaRPr lang="en-US"/>
        </a:p>
      </dgm:t>
    </dgm:pt>
    <dgm:pt modelId="{EE02676F-A9A8-452D-9374-C1450CE3D0E5}" type="sibTrans" cxnId="{EA87B22F-2169-4967-8267-26564CD22927}">
      <dgm:prSet/>
      <dgm:spPr/>
      <dgm:t>
        <a:bodyPr/>
        <a:lstStyle/>
        <a:p>
          <a:endParaRPr lang="en-US"/>
        </a:p>
      </dgm:t>
    </dgm:pt>
    <dgm:pt modelId="{51143569-472D-43FD-9D5B-8CB3C42432C0}" type="pres">
      <dgm:prSet presAssocID="{8846FF89-594F-4BB9-919D-C13C8EB335DA}" presName="linear" presStyleCnt="0">
        <dgm:presLayoutVars>
          <dgm:dir/>
          <dgm:animLvl val="lvl"/>
          <dgm:resizeHandles val="exact"/>
        </dgm:presLayoutVars>
      </dgm:prSet>
      <dgm:spPr/>
    </dgm:pt>
    <dgm:pt modelId="{A1B7C2DA-00C6-43E3-BA15-3045415A093A}" type="pres">
      <dgm:prSet presAssocID="{3E8D5FFF-3765-46AA-B88B-696BE60CE432}" presName="parentLin" presStyleCnt="0"/>
      <dgm:spPr/>
    </dgm:pt>
    <dgm:pt modelId="{69ED92D7-91AD-4FF2-AD61-674930DE20F5}" type="pres">
      <dgm:prSet presAssocID="{3E8D5FFF-3765-46AA-B88B-696BE60CE432}" presName="parentLeftMargin" presStyleLbl="node1" presStyleIdx="0" presStyleCnt="5"/>
      <dgm:spPr/>
    </dgm:pt>
    <dgm:pt modelId="{5A8A940D-B55A-4A6E-83EC-3BE3EABAE084}" type="pres">
      <dgm:prSet presAssocID="{3E8D5FFF-3765-46AA-B88B-696BE60CE432}" presName="parentText" presStyleLbl="node1" presStyleIdx="0" presStyleCnt="5">
        <dgm:presLayoutVars>
          <dgm:chMax val="0"/>
          <dgm:bulletEnabled val="1"/>
        </dgm:presLayoutVars>
      </dgm:prSet>
      <dgm:spPr/>
    </dgm:pt>
    <dgm:pt modelId="{72B75A6E-78F6-41AD-906C-60BCA23816AF}" type="pres">
      <dgm:prSet presAssocID="{3E8D5FFF-3765-46AA-B88B-696BE60CE432}" presName="negativeSpace" presStyleCnt="0"/>
      <dgm:spPr/>
    </dgm:pt>
    <dgm:pt modelId="{0B379102-B1A8-4E17-A3AF-A9672C9EAF2E}" type="pres">
      <dgm:prSet presAssocID="{3E8D5FFF-3765-46AA-B88B-696BE60CE432}" presName="childText" presStyleLbl="conFgAcc1" presStyleIdx="0" presStyleCnt="5">
        <dgm:presLayoutVars>
          <dgm:bulletEnabled val="1"/>
        </dgm:presLayoutVars>
      </dgm:prSet>
      <dgm:spPr/>
    </dgm:pt>
    <dgm:pt modelId="{41EDA358-FF7F-46C4-9A37-A6EA5562D4B5}" type="pres">
      <dgm:prSet presAssocID="{C8963A85-591D-4AFF-9185-84B79381E365}" presName="spaceBetweenRectangles" presStyleCnt="0"/>
      <dgm:spPr/>
    </dgm:pt>
    <dgm:pt modelId="{AEA55303-4BB7-4589-911B-E37F94BCFD17}" type="pres">
      <dgm:prSet presAssocID="{C3FBF466-4229-4B8F-8BE5-F02DC87561D7}" presName="parentLin" presStyleCnt="0"/>
      <dgm:spPr/>
    </dgm:pt>
    <dgm:pt modelId="{616C86B5-3BEA-47F9-B7EE-63E45D7C18AF}" type="pres">
      <dgm:prSet presAssocID="{C3FBF466-4229-4B8F-8BE5-F02DC87561D7}" presName="parentLeftMargin" presStyleLbl="node1" presStyleIdx="0" presStyleCnt="5"/>
      <dgm:spPr/>
    </dgm:pt>
    <dgm:pt modelId="{F9E21024-424F-4A74-931C-7880035C3E98}" type="pres">
      <dgm:prSet presAssocID="{C3FBF466-4229-4B8F-8BE5-F02DC87561D7}" presName="parentText" presStyleLbl="node1" presStyleIdx="1" presStyleCnt="5">
        <dgm:presLayoutVars>
          <dgm:chMax val="0"/>
          <dgm:bulletEnabled val="1"/>
        </dgm:presLayoutVars>
      </dgm:prSet>
      <dgm:spPr/>
    </dgm:pt>
    <dgm:pt modelId="{173D8DAF-39E2-4E8C-9F00-1528B497BAA4}" type="pres">
      <dgm:prSet presAssocID="{C3FBF466-4229-4B8F-8BE5-F02DC87561D7}" presName="negativeSpace" presStyleCnt="0"/>
      <dgm:spPr/>
    </dgm:pt>
    <dgm:pt modelId="{6B952F91-EDF5-49BF-91D0-E2A96510D2C5}" type="pres">
      <dgm:prSet presAssocID="{C3FBF466-4229-4B8F-8BE5-F02DC87561D7}" presName="childText" presStyleLbl="conFgAcc1" presStyleIdx="1" presStyleCnt="5">
        <dgm:presLayoutVars>
          <dgm:bulletEnabled val="1"/>
        </dgm:presLayoutVars>
      </dgm:prSet>
      <dgm:spPr/>
    </dgm:pt>
    <dgm:pt modelId="{A80A48B3-EBCA-4D7D-9C99-654A61AAEB39}" type="pres">
      <dgm:prSet presAssocID="{84191D4F-BB72-45F2-B26F-8B66F4024A47}" presName="spaceBetweenRectangles" presStyleCnt="0"/>
      <dgm:spPr/>
    </dgm:pt>
    <dgm:pt modelId="{61299FD8-5E25-48CE-93FB-D629B1B3A329}" type="pres">
      <dgm:prSet presAssocID="{5E9E95F0-4C8B-4D11-9A1E-86FDF672AF4E}" presName="parentLin" presStyleCnt="0"/>
      <dgm:spPr/>
    </dgm:pt>
    <dgm:pt modelId="{441D8C33-49E6-4D17-8294-B5D7EC2DF941}" type="pres">
      <dgm:prSet presAssocID="{5E9E95F0-4C8B-4D11-9A1E-86FDF672AF4E}" presName="parentLeftMargin" presStyleLbl="node1" presStyleIdx="1" presStyleCnt="5"/>
      <dgm:spPr/>
    </dgm:pt>
    <dgm:pt modelId="{CCD8240A-C38F-40F8-8CAC-F4360C0F76F9}" type="pres">
      <dgm:prSet presAssocID="{5E9E95F0-4C8B-4D11-9A1E-86FDF672AF4E}" presName="parentText" presStyleLbl="node1" presStyleIdx="2" presStyleCnt="5">
        <dgm:presLayoutVars>
          <dgm:chMax val="0"/>
          <dgm:bulletEnabled val="1"/>
        </dgm:presLayoutVars>
      </dgm:prSet>
      <dgm:spPr/>
    </dgm:pt>
    <dgm:pt modelId="{CF8EC99D-9409-409E-8319-7CD95F87BD05}" type="pres">
      <dgm:prSet presAssocID="{5E9E95F0-4C8B-4D11-9A1E-86FDF672AF4E}" presName="negativeSpace" presStyleCnt="0"/>
      <dgm:spPr/>
    </dgm:pt>
    <dgm:pt modelId="{5DD55F77-E727-4345-82FA-FD70F2213BC3}" type="pres">
      <dgm:prSet presAssocID="{5E9E95F0-4C8B-4D11-9A1E-86FDF672AF4E}" presName="childText" presStyleLbl="conFgAcc1" presStyleIdx="2" presStyleCnt="5">
        <dgm:presLayoutVars>
          <dgm:bulletEnabled val="1"/>
        </dgm:presLayoutVars>
      </dgm:prSet>
      <dgm:spPr/>
    </dgm:pt>
    <dgm:pt modelId="{8B1FE1DA-87A5-4BA7-BE07-34595587B8D1}" type="pres">
      <dgm:prSet presAssocID="{5BB805C8-FCEA-40FC-BE8E-39AA3F7975DA}" presName="spaceBetweenRectangles" presStyleCnt="0"/>
      <dgm:spPr/>
    </dgm:pt>
    <dgm:pt modelId="{8D1D7F6A-F1E7-4BCE-9FE1-D3F605BDAEC1}" type="pres">
      <dgm:prSet presAssocID="{732853BF-CEA4-4793-BB14-69D1E5133AEA}" presName="parentLin" presStyleCnt="0"/>
      <dgm:spPr/>
    </dgm:pt>
    <dgm:pt modelId="{B7454CC0-989E-4FBD-BC2E-E3D29D85D9AF}" type="pres">
      <dgm:prSet presAssocID="{732853BF-CEA4-4793-BB14-69D1E5133AEA}" presName="parentLeftMargin" presStyleLbl="node1" presStyleIdx="2" presStyleCnt="5"/>
      <dgm:spPr/>
    </dgm:pt>
    <dgm:pt modelId="{20E24E68-E92D-434E-B7B4-74C1CA0EC59B}" type="pres">
      <dgm:prSet presAssocID="{732853BF-CEA4-4793-BB14-69D1E5133AEA}" presName="parentText" presStyleLbl="node1" presStyleIdx="3" presStyleCnt="5">
        <dgm:presLayoutVars>
          <dgm:chMax val="0"/>
          <dgm:bulletEnabled val="1"/>
        </dgm:presLayoutVars>
      </dgm:prSet>
      <dgm:spPr/>
    </dgm:pt>
    <dgm:pt modelId="{F4EF6064-9C03-4714-A1AD-31C0D736CE1F}" type="pres">
      <dgm:prSet presAssocID="{732853BF-CEA4-4793-BB14-69D1E5133AEA}" presName="negativeSpace" presStyleCnt="0"/>
      <dgm:spPr/>
    </dgm:pt>
    <dgm:pt modelId="{0B4B6316-CA03-4BF6-91FC-9804D0CA99BF}" type="pres">
      <dgm:prSet presAssocID="{732853BF-CEA4-4793-BB14-69D1E5133AEA}" presName="childText" presStyleLbl="conFgAcc1" presStyleIdx="3" presStyleCnt="5">
        <dgm:presLayoutVars>
          <dgm:bulletEnabled val="1"/>
        </dgm:presLayoutVars>
      </dgm:prSet>
      <dgm:spPr/>
    </dgm:pt>
    <dgm:pt modelId="{683A77CE-95B3-46E6-8B8E-20ADA9F07920}" type="pres">
      <dgm:prSet presAssocID="{5315F28F-F1F1-423A-A312-7D88285ACA24}" presName="spaceBetweenRectangles" presStyleCnt="0"/>
      <dgm:spPr/>
    </dgm:pt>
    <dgm:pt modelId="{66362CF7-347A-47D0-883D-5D4459F62B71}" type="pres">
      <dgm:prSet presAssocID="{F3E763B9-7BC5-4A6A-9D3F-4702918D488F}" presName="parentLin" presStyleCnt="0"/>
      <dgm:spPr/>
    </dgm:pt>
    <dgm:pt modelId="{29E217D3-E8E7-496F-BC90-1FD5660A334E}" type="pres">
      <dgm:prSet presAssocID="{F3E763B9-7BC5-4A6A-9D3F-4702918D488F}" presName="parentLeftMargin" presStyleLbl="node1" presStyleIdx="3" presStyleCnt="5"/>
      <dgm:spPr/>
    </dgm:pt>
    <dgm:pt modelId="{93FC9649-0DAF-427A-844B-23C266823C5B}" type="pres">
      <dgm:prSet presAssocID="{F3E763B9-7BC5-4A6A-9D3F-4702918D488F}" presName="parentText" presStyleLbl="node1" presStyleIdx="4" presStyleCnt="5">
        <dgm:presLayoutVars>
          <dgm:chMax val="0"/>
          <dgm:bulletEnabled val="1"/>
        </dgm:presLayoutVars>
      </dgm:prSet>
      <dgm:spPr/>
    </dgm:pt>
    <dgm:pt modelId="{26DC8F3B-2C2F-4E17-A6C1-A176CD8D312E}" type="pres">
      <dgm:prSet presAssocID="{F3E763B9-7BC5-4A6A-9D3F-4702918D488F}" presName="negativeSpace" presStyleCnt="0"/>
      <dgm:spPr/>
    </dgm:pt>
    <dgm:pt modelId="{5AEB4FBD-5FDF-4AAB-A4E1-6C478C049EA2}" type="pres">
      <dgm:prSet presAssocID="{F3E763B9-7BC5-4A6A-9D3F-4702918D488F}" presName="childText" presStyleLbl="conFgAcc1" presStyleIdx="4" presStyleCnt="5">
        <dgm:presLayoutVars>
          <dgm:bulletEnabled val="1"/>
        </dgm:presLayoutVars>
      </dgm:prSet>
      <dgm:spPr/>
    </dgm:pt>
  </dgm:ptLst>
  <dgm:cxnLst>
    <dgm:cxn modelId="{20E0851E-A61F-4353-B5C8-830EC4698285}" type="presOf" srcId="{3E8D5FFF-3765-46AA-B88B-696BE60CE432}" destId="{69ED92D7-91AD-4FF2-AD61-674930DE20F5}" srcOrd="0" destOrd="0" presId="urn:microsoft.com/office/officeart/2005/8/layout/list1"/>
    <dgm:cxn modelId="{7AE7C12D-CDD2-496B-8600-FFDB6609C1CC}" type="presOf" srcId="{5E9E95F0-4C8B-4D11-9A1E-86FDF672AF4E}" destId="{CCD8240A-C38F-40F8-8CAC-F4360C0F76F9}" srcOrd="1" destOrd="0" presId="urn:microsoft.com/office/officeart/2005/8/layout/list1"/>
    <dgm:cxn modelId="{EA87B22F-2169-4967-8267-26564CD22927}" srcId="{8846FF89-594F-4BB9-919D-C13C8EB335DA}" destId="{F3E763B9-7BC5-4A6A-9D3F-4702918D488F}" srcOrd="4" destOrd="0" parTransId="{4DF8797C-18A1-4600-9776-BBB1ADCE4324}" sibTransId="{EE02676F-A9A8-452D-9374-C1450CE3D0E5}"/>
    <dgm:cxn modelId="{2B3BC33A-7A6F-4656-8B97-ECD23DE779B8}" srcId="{8846FF89-594F-4BB9-919D-C13C8EB335DA}" destId="{5E9E95F0-4C8B-4D11-9A1E-86FDF672AF4E}" srcOrd="2" destOrd="0" parTransId="{6425423B-5144-4D4A-8DBE-369B97B14EBE}" sibTransId="{5BB805C8-FCEA-40FC-BE8E-39AA3F7975DA}"/>
    <dgm:cxn modelId="{6DF3096D-84DE-4488-92D6-A6FE1A6547C7}" type="presOf" srcId="{3E8D5FFF-3765-46AA-B88B-696BE60CE432}" destId="{5A8A940D-B55A-4A6E-83EC-3BE3EABAE084}" srcOrd="1" destOrd="0" presId="urn:microsoft.com/office/officeart/2005/8/layout/list1"/>
    <dgm:cxn modelId="{9B4B5F54-D172-41DF-9F5D-72377DCD0253}" srcId="{8846FF89-594F-4BB9-919D-C13C8EB335DA}" destId="{3E8D5FFF-3765-46AA-B88B-696BE60CE432}" srcOrd="0" destOrd="0" parTransId="{39204A95-B02C-4916-A84F-0B0C468CEE80}" sibTransId="{C8963A85-591D-4AFF-9185-84B79381E365}"/>
    <dgm:cxn modelId="{0B200987-C635-4181-A86A-BE9A867F4967}" srcId="{8846FF89-594F-4BB9-919D-C13C8EB335DA}" destId="{732853BF-CEA4-4793-BB14-69D1E5133AEA}" srcOrd="3" destOrd="0" parTransId="{3C86BFFC-C113-4503-B665-62CE07599EE9}" sibTransId="{5315F28F-F1F1-423A-A312-7D88285ACA24}"/>
    <dgm:cxn modelId="{BB89498B-56BE-4235-B130-1A77B3A8315D}" type="presOf" srcId="{F3E763B9-7BC5-4A6A-9D3F-4702918D488F}" destId="{29E217D3-E8E7-496F-BC90-1FD5660A334E}" srcOrd="0" destOrd="0" presId="urn:microsoft.com/office/officeart/2005/8/layout/list1"/>
    <dgm:cxn modelId="{AD2626A2-0519-418E-876C-66A7700F2281}" type="presOf" srcId="{8846FF89-594F-4BB9-919D-C13C8EB335DA}" destId="{51143569-472D-43FD-9D5B-8CB3C42432C0}" srcOrd="0" destOrd="0" presId="urn:microsoft.com/office/officeart/2005/8/layout/list1"/>
    <dgm:cxn modelId="{C4FF9FA9-C6B2-41DF-AD61-9AA65BCFFE76}" type="presOf" srcId="{C3FBF466-4229-4B8F-8BE5-F02DC87561D7}" destId="{616C86B5-3BEA-47F9-B7EE-63E45D7C18AF}" srcOrd="0" destOrd="0" presId="urn:microsoft.com/office/officeart/2005/8/layout/list1"/>
    <dgm:cxn modelId="{A24BEFAD-EF31-4EAB-9E0D-CEAD786C95E0}" type="presOf" srcId="{5E9E95F0-4C8B-4D11-9A1E-86FDF672AF4E}" destId="{441D8C33-49E6-4D17-8294-B5D7EC2DF941}" srcOrd="0" destOrd="0" presId="urn:microsoft.com/office/officeart/2005/8/layout/list1"/>
    <dgm:cxn modelId="{A0FB3ABF-3316-4316-8AD7-B022A9907D2E}" type="presOf" srcId="{F3E763B9-7BC5-4A6A-9D3F-4702918D488F}" destId="{93FC9649-0DAF-427A-844B-23C266823C5B}" srcOrd="1" destOrd="0" presId="urn:microsoft.com/office/officeart/2005/8/layout/list1"/>
    <dgm:cxn modelId="{C5607EBF-A6F0-4591-9348-318750A3CA17}" type="presOf" srcId="{C3FBF466-4229-4B8F-8BE5-F02DC87561D7}" destId="{F9E21024-424F-4A74-931C-7880035C3E98}" srcOrd="1" destOrd="0" presId="urn:microsoft.com/office/officeart/2005/8/layout/list1"/>
    <dgm:cxn modelId="{20CE2DD8-C56E-46F5-8AD8-ED1D9B4237C4}" type="presOf" srcId="{732853BF-CEA4-4793-BB14-69D1E5133AEA}" destId="{20E24E68-E92D-434E-B7B4-74C1CA0EC59B}" srcOrd="1" destOrd="0" presId="urn:microsoft.com/office/officeart/2005/8/layout/list1"/>
    <dgm:cxn modelId="{883931E8-270C-4C8B-8D6F-B425EF596FE0}" type="presOf" srcId="{732853BF-CEA4-4793-BB14-69D1E5133AEA}" destId="{B7454CC0-989E-4FBD-BC2E-E3D29D85D9AF}" srcOrd="0" destOrd="0" presId="urn:microsoft.com/office/officeart/2005/8/layout/list1"/>
    <dgm:cxn modelId="{DCA558EF-A3D7-4254-99F0-244868BA33AC}" srcId="{8846FF89-594F-4BB9-919D-C13C8EB335DA}" destId="{C3FBF466-4229-4B8F-8BE5-F02DC87561D7}" srcOrd="1" destOrd="0" parTransId="{394EA5F4-9913-4772-B439-379658E70B18}" sibTransId="{84191D4F-BB72-45F2-B26F-8B66F4024A47}"/>
    <dgm:cxn modelId="{AD6B98AB-8069-4CB1-AC5F-C620B363C15F}" type="presParOf" srcId="{51143569-472D-43FD-9D5B-8CB3C42432C0}" destId="{A1B7C2DA-00C6-43E3-BA15-3045415A093A}" srcOrd="0" destOrd="0" presId="urn:microsoft.com/office/officeart/2005/8/layout/list1"/>
    <dgm:cxn modelId="{4DE380B5-2DB2-4E13-A38C-70146409D8DB}" type="presParOf" srcId="{A1B7C2DA-00C6-43E3-BA15-3045415A093A}" destId="{69ED92D7-91AD-4FF2-AD61-674930DE20F5}" srcOrd="0" destOrd="0" presId="urn:microsoft.com/office/officeart/2005/8/layout/list1"/>
    <dgm:cxn modelId="{4EA86FE5-E89C-4ED0-A581-5E6FBB8955ED}" type="presParOf" srcId="{A1B7C2DA-00C6-43E3-BA15-3045415A093A}" destId="{5A8A940D-B55A-4A6E-83EC-3BE3EABAE084}" srcOrd="1" destOrd="0" presId="urn:microsoft.com/office/officeart/2005/8/layout/list1"/>
    <dgm:cxn modelId="{BCF7A150-1236-4945-8C38-691493E3F021}" type="presParOf" srcId="{51143569-472D-43FD-9D5B-8CB3C42432C0}" destId="{72B75A6E-78F6-41AD-906C-60BCA23816AF}" srcOrd="1" destOrd="0" presId="urn:microsoft.com/office/officeart/2005/8/layout/list1"/>
    <dgm:cxn modelId="{1696E4DC-AC04-4ED0-A2F1-BDFCB1A9D0C7}" type="presParOf" srcId="{51143569-472D-43FD-9D5B-8CB3C42432C0}" destId="{0B379102-B1A8-4E17-A3AF-A9672C9EAF2E}" srcOrd="2" destOrd="0" presId="urn:microsoft.com/office/officeart/2005/8/layout/list1"/>
    <dgm:cxn modelId="{67470FFB-D308-4914-A029-84ABEE67FDC1}" type="presParOf" srcId="{51143569-472D-43FD-9D5B-8CB3C42432C0}" destId="{41EDA358-FF7F-46C4-9A37-A6EA5562D4B5}" srcOrd="3" destOrd="0" presId="urn:microsoft.com/office/officeart/2005/8/layout/list1"/>
    <dgm:cxn modelId="{E310628D-0526-405A-AE97-2ED253107193}" type="presParOf" srcId="{51143569-472D-43FD-9D5B-8CB3C42432C0}" destId="{AEA55303-4BB7-4589-911B-E37F94BCFD17}" srcOrd="4" destOrd="0" presId="urn:microsoft.com/office/officeart/2005/8/layout/list1"/>
    <dgm:cxn modelId="{ABF57D33-4FC7-4A85-B550-2F47284FFC58}" type="presParOf" srcId="{AEA55303-4BB7-4589-911B-E37F94BCFD17}" destId="{616C86B5-3BEA-47F9-B7EE-63E45D7C18AF}" srcOrd="0" destOrd="0" presId="urn:microsoft.com/office/officeart/2005/8/layout/list1"/>
    <dgm:cxn modelId="{E013D530-149D-460F-ABD6-65A41D2FE15C}" type="presParOf" srcId="{AEA55303-4BB7-4589-911B-E37F94BCFD17}" destId="{F9E21024-424F-4A74-931C-7880035C3E98}" srcOrd="1" destOrd="0" presId="urn:microsoft.com/office/officeart/2005/8/layout/list1"/>
    <dgm:cxn modelId="{7B5AE10B-6DF8-4270-B442-C21AF4E9F733}" type="presParOf" srcId="{51143569-472D-43FD-9D5B-8CB3C42432C0}" destId="{173D8DAF-39E2-4E8C-9F00-1528B497BAA4}" srcOrd="5" destOrd="0" presId="urn:microsoft.com/office/officeart/2005/8/layout/list1"/>
    <dgm:cxn modelId="{30828EA6-19CA-4D4F-9241-7EC7047A56CA}" type="presParOf" srcId="{51143569-472D-43FD-9D5B-8CB3C42432C0}" destId="{6B952F91-EDF5-49BF-91D0-E2A96510D2C5}" srcOrd="6" destOrd="0" presId="urn:microsoft.com/office/officeart/2005/8/layout/list1"/>
    <dgm:cxn modelId="{E9B40DD7-8E40-4DE9-9B0E-3713BC5E3988}" type="presParOf" srcId="{51143569-472D-43FD-9D5B-8CB3C42432C0}" destId="{A80A48B3-EBCA-4D7D-9C99-654A61AAEB39}" srcOrd="7" destOrd="0" presId="urn:microsoft.com/office/officeart/2005/8/layout/list1"/>
    <dgm:cxn modelId="{B08FBF41-D820-4FD5-8DFC-F27EC8703DA4}" type="presParOf" srcId="{51143569-472D-43FD-9D5B-8CB3C42432C0}" destId="{61299FD8-5E25-48CE-93FB-D629B1B3A329}" srcOrd="8" destOrd="0" presId="urn:microsoft.com/office/officeart/2005/8/layout/list1"/>
    <dgm:cxn modelId="{D2C0B892-348F-4BA1-8AD0-9436D9ED8526}" type="presParOf" srcId="{61299FD8-5E25-48CE-93FB-D629B1B3A329}" destId="{441D8C33-49E6-4D17-8294-B5D7EC2DF941}" srcOrd="0" destOrd="0" presId="urn:microsoft.com/office/officeart/2005/8/layout/list1"/>
    <dgm:cxn modelId="{2FF7155F-D8E3-451C-A300-9F11144BE98B}" type="presParOf" srcId="{61299FD8-5E25-48CE-93FB-D629B1B3A329}" destId="{CCD8240A-C38F-40F8-8CAC-F4360C0F76F9}" srcOrd="1" destOrd="0" presId="urn:microsoft.com/office/officeart/2005/8/layout/list1"/>
    <dgm:cxn modelId="{15BEA296-BD5C-492B-9F98-B3F1B2DB9177}" type="presParOf" srcId="{51143569-472D-43FD-9D5B-8CB3C42432C0}" destId="{CF8EC99D-9409-409E-8319-7CD95F87BD05}" srcOrd="9" destOrd="0" presId="urn:microsoft.com/office/officeart/2005/8/layout/list1"/>
    <dgm:cxn modelId="{84A6AA99-AC1E-4EAF-98D5-8FEF7FABAEE5}" type="presParOf" srcId="{51143569-472D-43FD-9D5B-8CB3C42432C0}" destId="{5DD55F77-E727-4345-82FA-FD70F2213BC3}" srcOrd="10" destOrd="0" presId="urn:microsoft.com/office/officeart/2005/8/layout/list1"/>
    <dgm:cxn modelId="{7428B415-B27A-4235-AED5-A3BCD84EADB9}" type="presParOf" srcId="{51143569-472D-43FD-9D5B-8CB3C42432C0}" destId="{8B1FE1DA-87A5-4BA7-BE07-34595587B8D1}" srcOrd="11" destOrd="0" presId="urn:microsoft.com/office/officeart/2005/8/layout/list1"/>
    <dgm:cxn modelId="{55F8C0A1-88D2-41A5-963D-6ECB08D0BA04}" type="presParOf" srcId="{51143569-472D-43FD-9D5B-8CB3C42432C0}" destId="{8D1D7F6A-F1E7-4BCE-9FE1-D3F605BDAEC1}" srcOrd="12" destOrd="0" presId="urn:microsoft.com/office/officeart/2005/8/layout/list1"/>
    <dgm:cxn modelId="{B65FAB61-4F6D-4A1E-885B-F4C439B5D2C9}" type="presParOf" srcId="{8D1D7F6A-F1E7-4BCE-9FE1-D3F605BDAEC1}" destId="{B7454CC0-989E-4FBD-BC2E-E3D29D85D9AF}" srcOrd="0" destOrd="0" presId="urn:microsoft.com/office/officeart/2005/8/layout/list1"/>
    <dgm:cxn modelId="{8EDFB524-EE04-42BD-8CD5-AC364B542248}" type="presParOf" srcId="{8D1D7F6A-F1E7-4BCE-9FE1-D3F605BDAEC1}" destId="{20E24E68-E92D-434E-B7B4-74C1CA0EC59B}" srcOrd="1" destOrd="0" presId="urn:microsoft.com/office/officeart/2005/8/layout/list1"/>
    <dgm:cxn modelId="{C1C0625C-32A9-425F-977A-8EE0FB7DBA46}" type="presParOf" srcId="{51143569-472D-43FD-9D5B-8CB3C42432C0}" destId="{F4EF6064-9C03-4714-A1AD-31C0D736CE1F}" srcOrd="13" destOrd="0" presId="urn:microsoft.com/office/officeart/2005/8/layout/list1"/>
    <dgm:cxn modelId="{DD5D1E9D-3E88-43E2-B913-620A053DC14F}" type="presParOf" srcId="{51143569-472D-43FD-9D5B-8CB3C42432C0}" destId="{0B4B6316-CA03-4BF6-91FC-9804D0CA99BF}" srcOrd="14" destOrd="0" presId="urn:microsoft.com/office/officeart/2005/8/layout/list1"/>
    <dgm:cxn modelId="{98EA8ECE-B304-4A5B-B1F6-D7A06A235A9A}" type="presParOf" srcId="{51143569-472D-43FD-9D5B-8CB3C42432C0}" destId="{683A77CE-95B3-46E6-8B8E-20ADA9F07920}" srcOrd="15" destOrd="0" presId="urn:microsoft.com/office/officeart/2005/8/layout/list1"/>
    <dgm:cxn modelId="{A1824B11-DD13-488D-8F56-84265573308E}" type="presParOf" srcId="{51143569-472D-43FD-9D5B-8CB3C42432C0}" destId="{66362CF7-347A-47D0-883D-5D4459F62B71}" srcOrd="16" destOrd="0" presId="urn:microsoft.com/office/officeart/2005/8/layout/list1"/>
    <dgm:cxn modelId="{24B6D10B-19FD-46B0-B8B7-EC41E3E6502E}" type="presParOf" srcId="{66362CF7-347A-47D0-883D-5D4459F62B71}" destId="{29E217D3-E8E7-496F-BC90-1FD5660A334E}" srcOrd="0" destOrd="0" presId="urn:microsoft.com/office/officeart/2005/8/layout/list1"/>
    <dgm:cxn modelId="{FA1BAB5B-6530-40EC-A84C-29920D9D3978}" type="presParOf" srcId="{66362CF7-347A-47D0-883D-5D4459F62B71}" destId="{93FC9649-0DAF-427A-844B-23C266823C5B}" srcOrd="1" destOrd="0" presId="urn:microsoft.com/office/officeart/2005/8/layout/list1"/>
    <dgm:cxn modelId="{4823B886-A8A4-4B49-9A27-547FEFFD0D07}" type="presParOf" srcId="{51143569-472D-43FD-9D5B-8CB3C42432C0}" destId="{26DC8F3B-2C2F-4E17-A6C1-A176CD8D312E}" srcOrd="17" destOrd="0" presId="urn:microsoft.com/office/officeart/2005/8/layout/list1"/>
    <dgm:cxn modelId="{C8C758C2-E68A-492E-9E46-73A3AE1BC3DD}" type="presParOf" srcId="{51143569-472D-43FD-9D5B-8CB3C42432C0}" destId="{5AEB4FBD-5FDF-4AAB-A4E1-6C478C049EA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D0234A-B360-49F1-A4EB-1B92B4CF4EE2}"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US"/>
        </a:p>
      </dgm:t>
    </dgm:pt>
    <dgm:pt modelId="{C9D0A01B-C207-4640-8127-E77782ED0D91}">
      <dgm:prSet phldrT="[Text]"/>
      <dgm:spPr/>
      <dgm:t>
        <a:bodyPr/>
        <a:lstStyle/>
        <a:p>
          <a:r>
            <a:rPr lang="en-US" dirty="0"/>
            <a:t>Zone 4</a:t>
          </a:r>
        </a:p>
      </dgm:t>
    </dgm:pt>
    <dgm:pt modelId="{EF0845AE-9137-47D5-A3ED-C33D40590D99}" type="parTrans" cxnId="{10D6A119-7D9B-4087-96E9-DC427D1BD9A2}">
      <dgm:prSet/>
      <dgm:spPr/>
      <dgm:t>
        <a:bodyPr/>
        <a:lstStyle/>
        <a:p>
          <a:endParaRPr lang="en-US"/>
        </a:p>
      </dgm:t>
    </dgm:pt>
    <dgm:pt modelId="{AFCB7960-78B7-4DCB-A6B8-B0CCD3E4CBB2}" type="sibTrans" cxnId="{10D6A119-7D9B-4087-96E9-DC427D1BD9A2}">
      <dgm:prSet/>
      <dgm:spPr/>
      <dgm:t>
        <a:bodyPr/>
        <a:lstStyle/>
        <a:p>
          <a:endParaRPr lang="en-US"/>
        </a:p>
      </dgm:t>
    </dgm:pt>
    <dgm:pt modelId="{80BBA4B5-96BB-48CB-B39B-1A1607369569}">
      <dgm:prSet phldrT="[Text]"/>
      <dgm:spPr/>
      <dgm:t>
        <a:bodyPr/>
        <a:lstStyle/>
        <a:p>
          <a:r>
            <a:rPr lang="en-US" dirty="0"/>
            <a:t>Energy used mainly: carbohydrate</a:t>
          </a:r>
        </a:p>
      </dgm:t>
    </dgm:pt>
    <dgm:pt modelId="{DFBD856E-11B1-4A17-AC66-35325F0599A5}" type="parTrans" cxnId="{1724E349-9C4F-421B-8841-14DE089ED6EC}">
      <dgm:prSet/>
      <dgm:spPr/>
      <dgm:t>
        <a:bodyPr/>
        <a:lstStyle/>
        <a:p>
          <a:endParaRPr lang="en-US"/>
        </a:p>
      </dgm:t>
    </dgm:pt>
    <dgm:pt modelId="{0AB053E8-722A-4D25-8D64-5138B06754BF}" type="sibTrans" cxnId="{1724E349-9C4F-421B-8841-14DE089ED6EC}">
      <dgm:prSet/>
      <dgm:spPr/>
      <dgm:t>
        <a:bodyPr/>
        <a:lstStyle/>
        <a:p>
          <a:endParaRPr lang="en-US"/>
        </a:p>
      </dgm:t>
    </dgm:pt>
    <dgm:pt modelId="{0FF17526-5633-4D2D-ACE9-07C42673CB92}">
      <dgm:prSet phldrT="[Text]"/>
      <dgm:spPr/>
      <dgm:t>
        <a:bodyPr/>
        <a:lstStyle/>
        <a:p>
          <a:r>
            <a:rPr lang="en-US" dirty="0"/>
            <a:t>Zone 2</a:t>
          </a:r>
        </a:p>
      </dgm:t>
    </dgm:pt>
    <dgm:pt modelId="{E11199F9-DFA2-4FC4-B93B-442A3D730F8B}" type="parTrans" cxnId="{9F70A70A-7637-4092-9E0D-FA7CACDCFF17}">
      <dgm:prSet/>
      <dgm:spPr/>
      <dgm:t>
        <a:bodyPr/>
        <a:lstStyle/>
        <a:p>
          <a:endParaRPr lang="en-US"/>
        </a:p>
      </dgm:t>
    </dgm:pt>
    <dgm:pt modelId="{3D1376CE-E8F5-4097-A883-C6F6BF03E54C}" type="sibTrans" cxnId="{9F70A70A-7637-4092-9E0D-FA7CACDCFF17}">
      <dgm:prSet/>
      <dgm:spPr/>
      <dgm:t>
        <a:bodyPr/>
        <a:lstStyle/>
        <a:p>
          <a:endParaRPr lang="en-US"/>
        </a:p>
      </dgm:t>
    </dgm:pt>
    <dgm:pt modelId="{DAA7726C-58FA-4875-9303-D98470930F9E}">
      <dgm:prSet phldrT="[Text]"/>
      <dgm:spPr/>
      <dgm:t>
        <a:bodyPr/>
        <a:lstStyle/>
        <a:p>
          <a:r>
            <a:rPr lang="en-US" dirty="0"/>
            <a:t>Energy used mainly: fat</a:t>
          </a:r>
        </a:p>
      </dgm:t>
    </dgm:pt>
    <dgm:pt modelId="{B50E609D-85DE-42B5-8C32-E970390353D1}" type="parTrans" cxnId="{659C47B2-63AA-4D07-9984-0549EB682EE7}">
      <dgm:prSet/>
      <dgm:spPr/>
      <dgm:t>
        <a:bodyPr/>
        <a:lstStyle/>
        <a:p>
          <a:endParaRPr lang="en-US"/>
        </a:p>
      </dgm:t>
    </dgm:pt>
    <dgm:pt modelId="{11344898-19D3-464E-BFD6-FD2C7114D7C9}" type="sibTrans" cxnId="{659C47B2-63AA-4D07-9984-0549EB682EE7}">
      <dgm:prSet/>
      <dgm:spPr/>
      <dgm:t>
        <a:bodyPr/>
        <a:lstStyle/>
        <a:p>
          <a:endParaRPr lang="en-US"/>
        </a:p>
      </dgm:t>
    </dgm:pt>
    <dgm:pt modelId="{183A5C3E-5300-4A56-84C7-436EC12713FB}">
      <dgm:prSet phldrT="[Text]"/>
      <dgm:spPr/>
      <dgm:t>
        <a:bodyPr/>
        <a:lstStyle/>
        <a:p>
          <a:r>
            <a:rPr lang="en-US" dirty="0"/>
            <a:t>Body has available all the oxygen it needs</a:t>
          </a:r>
        </a:p>
      </dgm:t>
    </dgm:pt>
    <dgm:pt modelId="{6A5D8C9D-E2CA-47C6-9F2B-C1835C2CC84E}" type="parTrans" cxnId="{5FB712CA-94AF-4CA0-89EF-CB9F44401D75}">
      <dgm:prSet/>
      <dgm:spPr/>
      <dgm:t>
        <a:bodyPr/>
        <a:lstStyle/>
        <a:p>
          <a:endParaRPr lang="en-US"/>
        </a:p>
      </dgm:t>
    </dgm:pt>
    <dgm:pt modelId="{2E232BA0-6478-4EE4-9EBB-A3E48A414396}" type="sibTrans" cxnId="{5FB712CA-94AF-4CA0-89EF-CB9F44401D75}">
      <dgm:prSet/>
      <dgm:spPr/>
      <dgm:t>
        <a:bodyPr/>
        <a:lstStyle/>
        <a:p>
          <a:endParaRPr lang="en-US"/>
        </a:p>
      </dgm:t>
    </dgm:pt>
    <dgm:pt modelId="{B73CE240-36CF-4495-8166-F5FE16E273A2}" type="pres">
      <dgm:prSet presAssocID="{93D0234A-B360-49F1-A4EB-1B92B4CF4EE2}" presName="linear" presStyleCnt="0">
        <dgm:presLayoutVars>
          <dgm:animLvl val="lvl"/>
          <dgm:resizeHandles val="exact"/>
        </dgm:presLayoutVars>
      </dgm:prSet>
      <dgm:spPr/>
    </dgm:pt>
    <dgm:pt modelId="{5B85DB56-405D-4CE2-AE61-E8384A4D8CDD}" type="pres">
      <dgm:prSet presAssocID="{C9D0A01B-C207-4640-8127-E77782ED0D91}" presName="parentText" presStyleLbl="node1" presStyleIdx="0" presStyleCnt="2">
        <dgm:presLayoutVars>
          <dgm:chMax val="0"/>
          <dgm:bulletEnabled val="1"/>
        </dgm:presLayoutVars>
      </dgm:prSet>
      <dgm:spPr/>
    </dgm:pt>
    <dgm:pt modelId="{909FB817-218D-466F-B439-4300FC5F0EF7}" type="pres">
      <dgm:prSet presAssocID="{C9D0A01B-C207-4640-8127-E77782ED0D91}" presName="childText" presStyleLbl="revTx" presStyleIdx="0" presStyleCnt="2">
        <dgm:presLayoutVars>
          <dgm:bulletEnabled val="1"/>
        </dgm:presLayoutVars>
      </dgm:prSet>
      <dgm:spPr/>
    </dgm:pt>
    <dgm:pt modelId="{97310529-2B06-45A9-B290-920043F076B1}" type="pres">
      <dgm:prSet presAssocID="{0FF17526-5633-4D2D-ACE9-07C42673CB92}" presName="parentText" presStyleLbl="node1" presStyleIdx="1" presStyleCnt="2">
        <dgm:presLayoutVars>
          <dgm:chMax val="0"/>
          <dgm:bulletEnabled val="1"/>
        </dgm:presLayoutVars>
      </dgm:prSet>
      <dgm:spPr/>
    </dgm:pt>
    <dgm:pt modelId="{F482E262-90C4-41C5-826D-94F8424F73CC}" type="pres">
      <dgm:prSet presAssocID="{0FF17526-5633-4D2D-ACE9-07C42673CB92}" presName="childText" presStyleLbl="revTx" presStyleIdx="1" presStyleCnt="2">
        <dgm:presLayoutVars>
          <dgm:bulletEnabled val="1"/>
        </dgm:presLayoutVars>
      </dgm:prSet>
      <dgm:spPr/>
    </dgm:pt>
  </dgm:ptLst>
  <dgm:cxnLst>
    <dgm:cxn modelId="{9F70A70A-7637-4092-9E0D-FA7CACDCFF17}" srcId="{93D0234A-B360-49F1-A4EB-1B92B4CF4EE2}" destId="{0FF17526-5633-4D2D-ACE9-07C42673CB92}" srcOrd="1" destOrd="0" parTransId="{E11199F9-DFA2-4FC4-B93B-442A3D730F8B}" sibTransId="{3D1376CE-E8F5-4097-A883-C6F6BF03E54C}"/>
    <dgm:cxn modelId="{10D6A119-7D9B-4087-96E9-DC427D1BD9A2}" srcId="{93D0234A-B360-49F1-A4EB-1B92B4CF4EE2}" destId="{C9D0A01B-C207-4640-8127-E77782ED0D91}" srcOrd="0" destOrd="0" parTransId="{EF0845AE-9137-47D5-A3ED-C33D40590D99}" sibTransId="{AFCB7960-78B7-4DCB-A6B8-B0CCD3E4CBB2}"/>
    <dgm:cxn modelId="{B9ADBA22-8467-444B-A8AA-D8625E976C1A}" type="presOf" srcId="{DAA7726C-58FA-4875-9303-D98470930F9E}" destId="{F482E262-90C4-41C5-826D-94F8424F73CC}" srcOrd="0" destOrd="0" presId="urn:microsoft.com/office/officeart/2005/8/layout/vList2"/>
    <dgm:cxn modelId="{1724E349-9C4F-421B-8841-14DE089ED6EC}" srcId="{C9D0A01B-C207-4640-8127-E77782ED0D91}" destId="{80BBA4B5-96BB-48CB-B39B-1A1607369569}" srcOrd="0" destOrd="0" parTransId="{DFBD856E-11B1-4A17-AC66-35325F0599A5}" sibTransId="{0AB053E8-722A-4D25-8D64-5138B06754BF}"/>
    <dgm:cxn modelId="{8438944C-4C0B-4C72-8E6D-F96055CC92D9}" type="presOf" srcId="{80BBA4B5-96BB-48CB-B39B-1A1607369569}" destId="{909FB817-218D-466F-B439-4300FC5F0EF7}" srcOrd="0" destOrd="0" presId="urn:microsoft.com/office/officeart/2005/8/layout/vList2"/>
    <dgm:cxn modelId="{D4FEF78D-CC97-4F84-9E60-6972DC1B12D9}" type="presOf" srcId="{183A5C3E-5300-4A56-84C7-436EC12713FB}" destId="{F482E262-90C4-41C5-826D-94F8424F73CC}" srcOrd="0" destOrd="1" presId="urn:microsoft.com/office/officeart/2005/8/layout/vList2"/>
    <dgm:cxn modelId="{B6FA3493-2AAA-465E-88CF-3B2D4BA1641D}" type="presOf" srcId="{C9D0A01B-C207-4640-8127-E77782ED0D91}" destId="{5B85DB56-405D-4CE2-AE61-E8384A4D8CDD}" srcOrd="0" destOrd="0" presId="urn:microsoft.com/office/officeart/2005/8/layout/vList2"/>
    <dgm:cxn modelId="{659C47B2-63AA-4D07-9984-0549EB682EE7}" srcId="{0FF17526-5633-4D2D-ACE9-07C42673CB92}" destId="{DAA7726C-58FA-4875-9303-D98470930F9E}" srcOrd="0" destOrd="0" parTransId="{B50E609D-85DE-42B5-8C32-E970390353D1}" sibTransId="{11344898-19D3-464E-BFD6-FD2C7114D7C9}"/>
    <dgm:cxn modelId="{9A20DFC5-5E85-4E18-95AC-2F05307E8996}" type="presOf" srcId="{93D0234A-B360-49F1-A4EB-1B92B4CF4EE2}" destId="{B73CE240-36CF-4495-8166-F5FE16E273A2}" srcOrd="0" destOrd="0" presId="urn:microsoft.com/office/officeart/2005/8/layout/vList2"/>
    <dgm:cxn modelId="{5FB712CA-94AF-4CA0-89EF-CB9F44401D75}" srcId="{0FF17526-5633-4D2D-ACE9-07C42673CB92}" destId="{183A5C3E-5300-4A56-84C7-436EC12713FB}" srcOrd="1" destOrd="0" parTransId="{6A5D8C9D-E2CA-47C6-9F2B-C1835C2CC84E}" sibTransId="{2E232BA0-6478-4EE4-9EBB-A3E48A414396}"/>
    <dgm:cxn modelId="{E9BE52DD-BCFF-47DB-83EC-5C171DA09694}" type="presOf" srcId="{0FF17526-5633-4D2D-ACE9-07C42673CB92}" destId="{97310529-2B06-45A9-B290-920043F076B1}" srcOrd="0" destOrd="0" presId="urn:microsoft.com/office/officeart/2005/8/layout/vList2"/>
    <dgm:cxn modelId="{6962525E-2743-4FB9-8B94-2A926BABA3DB}" type="presParOf" srcId="{B73CE240-36CF-4495-8166-F5FE16E273A2}" destId="{5B85DB56-405D-4CE2-AE61-E8384A4D8CDD}" srcOrd="0" destOrd="0" presId="urn:microsoft.com/office/officeart/2005/8/layout/vList2"/>
    <dgm:cxn modelId="{B95E7A7C-7ED5-4908-9640-BAB26EBFC3F2}" type="presParOf" srcId="{B73CE240-36CF-4495-8166-F5FE16E273A2}" destId="{909FB817-218D-466F-B439-4300FC5F0EF7}" srcOrd="1" destOrd="0" presId="urn:microsoft.com/office/officeart/2005/8/layout/vList2"/>
    <dgm:cxn modelId="{1CB01023-72B2-4052-A673-320B3E546CE7}" type="presParOf" srcId="{B73CE240-36CF-4495-8166-F5FE16E273A2}" destId="{97310529-2B06-45A9-B290-920043F076B1}" srcOrd="2" destOrd="0" presId="urn:microsoft.com/office/officeart/2005/8/layout/vList2"/>
    <dgm:cxn modelId="{F5F29EB6-CC8A-4C36-B0E1-E392A932B6D0}" type="presParOf" srcId="{B73CE240-36CF-4495-8166-F5FE16E273A2}" destId="{F482E262-90C4-41C5-826D-94F8424F73C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79102-B1A8-4E17-A3AF-A9672C9EAF2E}">
      <dsp:nvSpPr>
        <dsp:cNvPr id="0" name=""/>
        <dsp:cNvSpPr/>
      </dsp:nvSpPr>
      <dsp:spPr>
        <a:xfrm>
          <a:off x="0" y="310049"/>
          <a:ext cx="9144000"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8A940D-B55A-4A6E-83EC-3BE3EABAE084}">
      <dsp:nvSpPr>
        <dsp:cNvPr id="0" name=""/>
        <dsp:cNvSpPr/>
      </dsp:nvSpPr>
      <dsp:spPr>
        <a:xfrm>
          <a:off x="457200" y="14849"/>
          <a:ext cx="6400800"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889000">
            <a:lnSpc>
              <a:spcPct val="90000"/>
            </a:lnSpc>
            <a:spcBef>
              <a:spcPct val="0"/>
            </a:spcBef>
            <a:spcAft>
              <a:spcPct val="35000"/>
            </a:spcAft>
            <a:buNone/>
          </a:pPr>
          <a:r>
            <a:rPr lang="en-US" sz="2000" kern="1200" dirty="0"/>
            <a:t>Zone 5: Maximum (90-100% </a:t>
          </a:r>
          <a:r>
            <a:rPr lang="en-US" sz="2000" kern="1200" dirty="0" err="1"/>
            <a:t>maxHR</a:t>
          </a:r>
          <a:r>
            <a:rPr lang="en-US" sz="2000" kern="1200" dirty="0"/>
            <a:t>)</a:t>
          </a:r>
        </a:p>
      </dsp:txBody>
      <dsp:txXfrm>
        <a:off x="486021" y="43670"/>
        <a:ext cx="6343158" cy="532758"/>
      </dsp:txXfrm>
    </dsp:sp>
    <dsp:sp modelId="{6B952F91-EDF5-49BF-91D0-E2A96510D2C5}">
      <dsp:nvSpPr>
        <dsp:cNvPr id="0" name=""/>
        <dsp:cNvSpPr/>
      </dsp:nvSpPr>
      <dsp:spPr>
        <a:xfrm>
          <a:off x="0" y="1217250"/>
          <a:ext cx="9144000" cy="504000"/>
        </a:xfrm>
        <a:prstGeom prst="rect">
          <a:avLst/>
        </a:prstGeom>
        <a:solidFill>
          <a:schemeClr val="lt1">
            <a:alpha val="90000"/>
            <a:hueOff val="0"/>
            <a:satOff val="0"/>
            <a:lumOff val="0"/>
            <a:alphaOff val="0"/>
          </a:schemeClr>
        </a:solidFill>
        <a:ln w="12700" cap="flat" cmpd="sng" algn="ctr">
          <a:solidFill>
            <a:schemeClr val="accent5">
              <a:hueOff val="-344629"/>
              <a:satOff val="-6452"/>
              <a:lumOff val="3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E21024-424F-4A74-931C-7880035C3E98}">
      <dsp:nvSpPr>
        <dsp:cNvPr id="0" name=""/>
        <dsp:cNvSpPr/>
      </dsp:nvSpPr>
      <dsp:spPr>
        <a:xfrm>
          <a:off x="457200" y="922049"/>
          <a:ext cx="6400800" cy="590400"/>
        </a:xfrm>
        <a:prstGeom prst="roundRect">
          <a:avLst/>
        </a:prstGeom>
        <a:solidFill>
          <a:schemeClr val="accent5">
            <a:hueOff val="-344629"/>
            <a:satOff val="-6452"/>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889000">
            <a:lnSpc>
              <a:spcPct val="90000"/>
            </a:lnSpc>
            <a:spcBef>
              <a:spcPct val="0"/>
            </a:spcBef>
            <a:spcAft>
              <a:spcPct val="35000"/>
            </a:spcAft>
            <a:buNone/>
          </a:pPr>
          <a:r>
            <a:rPr lang="en-US" sz="2000" kern="1200" dirty="0"/>
            <a:t>Zone 4: Hard (80-90% </a:t>
          </a:r>
          <a:r>
            <a:rPr lang="en-US" sz="2000" kern="1200" dirty="0" err="1"/>
            <a:t>maxHR</a:t>
          </a:r>
          <a:r>
            <a:rPr lang="en-US" sz="2000" kern="1200" dirty="0"/>
            <a:t>)</a:t>
          </a:r>
        </a:p>
      </dsp:txBody>
      <dsp:txXfrm>
        <a:off x="486021" y="950870"/>
        <a:ext cx="6343158" cy="532758"/>
      </dsp:txXfrm>
    </dsp:sp>
    <dsp:sp modelId="{5DD55F77-E727-4345-82FA-FD70F2213BC3}">
      <dsp:nvSpPr>
        <dsp:cNvPr id="0" name=""/>
        <dsp:cNvSpPr/>
      </dsp:nvSpPr>
      <dsp:spPr>
        <a:xfrm>
          <a:off x="0" y="2124450"/>
          <a:ext cx="9144000" cy="504000"/>
        </a:xfrm>
        <a:prstGeom prst="rect">
          <a:avLst/>
        </a:prstGeom>
        <a:solidFill>
          <a:schemeClr val="lt1">
            <a:alpha val="90000"/>
            <a:hueOff val="0"/>
            <a:satOff val="0"/>
            <a:lumOff val="0"/>
            <a:alphaOff val="0"/>
          </a:schemeClr>
        </a:solidFill>
        <a:ln w="12700" cap="flat" cmpd="sng" algn="ctr">
          <a:solidFill>
            <a:schemeClr val="accent5">
              <a:hueOff val="-689259"/>
              <a:satOff val="-12903"/>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D8240A-C38F-40F8-8CAC-F4360C0F76F9}">
      <dsp:nvSpPr>
        <dsp:cNvPr id="0" name=""/>
        <dsp:cNvSpPr/>
      </dsp:nvSpPr>
      <dsp:spPr>
        <a:xfrm>
          <a:off x="457200" y="1829250"/>
          <a:ext cx="6400800" cy="590400"/>
        </a:xfrm>
        <a:prstGeom prst="roundRect">
          <a:avLst/>
        </a:prstGeom>
        <a:solidFill>
          <a:schemeClr val="accent5">
            <a:hueOff val="-689259"/>
            <a:satOff val="-12903"/>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889000">
            <a:lnSpc>
              <a:spcPct val="90000"/>
            </a:lnSpc>
            <a:spcBef>
              <a:spcPct val="0"/>
            </a:spcBef>
            <a:spcAft>
              <a:spcPct val="35000"/>
            </a:spcAft>
            <a:buNone/>
          </a:pPr>
          <a:r>
            <a:rPr lang="en-US" sz="2000" kern="1200" dirty="0"/>
            <a:t>Zone 3: Moderate (70-80% max HR)</a:t>
          </a:r>
        </a:p>
      </dsp:txBody>
      <dsp:txXfrm>
        <a:off x="486021" y="1858071"/>
        <a:ext cx="6343158" cy="532758"/>
      </dsp:txXfrm>
    </dsp:sp>
    <dsp:sp modelId="{0B4B6316-CA03-4BF6-91FC-9804D0CA99BF}">
      <dsp:nvSpPr>
        <dsp:cNvPr id="0" name=""/>
        <dsp:cNvSpPr/>
      </dsp:nvSpPr>
      <dsp:spPr>
        <a:xfrm>
          <a:off x="0" y="3031650"/>
          <a:ext cx="9144000" cy="504000"/>
        </a:xfrm>
        <a:prstGeom prst="rect">
          <a:avLst/>
        </a:prstGeom>
        <a:solidFill>
          <a:schemeClr val="lt1">
            <a:alpha val="90000"/>
            <a:hueOff val="0"/>
            <a:satOff val="0"/>
            <a:lumOff val="0"/>
            <a:alphaOff val="0"/>
          </a:schemeClr>
        </a:solidFill>
        <a:ln w="12700" cap="flat" cmpd="sng" algn="ctr">
          <a:solidFill>
            <a:schemeClr val="accent5">
              <a:hueOff val="-1033888"/>
              <a:satOff val="-19355"/>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E24E68-E92D-434E-B7B4-74C1CA0EC59B}">
      <dsp:nvSpPr>
        <dsp:cNvPr id="0" name=""/>
        <dsp:cNvSpPr/>
      </dsp:nvSpPr>
      <dsp:spPr>
        <a:xfrm>
          <a:off x="457200" y="2736450"/>
          <a:ext cx="6400800" cy="590400"/>
        </a:xfrm>
        <a:prstGeom prst="roundRect">
          <a:avLst/>
        </a:prstGeom>
        <a:solidFill>
          <a:schemeClr val="accent5">
            <a:hueOff val="-1033888"/>
            <a:satOff val="-19355"/>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889000">
            <a:lnSpc>
              <a:spcPct val="90000"/>
            </a:lnSpc>
            <a:spcBef>
              <a:spcPct val="0"/>
            </a:spcBef>
            <a:spcAft>
              <a:spcPct val="35000"/>
            </a:spcAft>
            <a:buNone/>
          </a:pPr>
          <a:r>
            <a:rPr lang="en-US" sz="2000" kern="1200" dirty="0"/>
            <a:t>Zone 2: light (60-70% </a:t>
          </a:r>
          <a:r>
            <a:rPr lang="en-US" sz="2000" kern="1200" dirty="0" err="1"/>
            <a:t>maxHR</a:t>
          </a:r>
          <a:r>
            <a:rPr lang="en-US" sz="2000" kern="1200" dirty="0"/>
            <a:t>)</a:t>
          </a:r>
        </a:p>
      </dsp:txBody>
      <dsp:txXfrm>
        <a:off x="486021" y="2765271"/>
        <a:ext cx="6343158" cy="532758"/>
      </dsp:txXfrm>
    </dsp:sp>
    <dsp:sp modelId="{5AEB4FBD-5FDF-4AAB-A4E1-6C478C049EA2}">
      <dsp:nvSpPr>
        <dsp:cNvPr id="0" name=""/>
        <dsp:cNvSpPr/>
      </dsp:nvSpPr>
      <dsp:spPr>
        <a:xfrm>
          <a:off x="0" y="3938850"/>
          <a:ext cx="9144000" cy="504000"/>
        </a:xfrm>
        <a:prstGeom prst="rect">
          <a:avLst/>
        </a:prstGeom>
        <a:solidFill>
          <a:schemeClr val="lt1">
            <a:alpha val="90000"/>
            <a:hueOff val="0"/>
            <a:satOff val="0"/>
            <a:lumOff val="0"/>
            <a:alphaOff val="0"/>
          </a:schemeClr>
        </a:solidFill>
        <a:ln w="12700" cap="flat" cmpd="sng" algn="ctr">
          <a:solidFill>
            <a:schemeClr val="accent5">
              <a:hueOff val="-1378517"/>
              <a:satOff val="-25807"/>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FC9649-0DAF-427A-844B-23C266823C5B}">
      <dsp:nvSpPr>
        <dsp:cNvPr id="0" name=""/>
        <dsp:cNvSpPr/>
      </dsp:nvSpPr>
      <dsp:spPr>
        <a:xfrm>
          <a:off x="457200" y="3643650"/>
          <a:ext cx="6400800" cy="590400"/>
        </a:xfrm>
        <a:prstGeom prst="roundRect">
          <a:avLst/>
        </a:prstGeom>
        <a:solidFill>
          <a:schemeClr val="accent5">
            <a:hueOff val="-1378517"/>
            <a:satOff val="-25807"/>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889000">
            <a:lnSpc>
              <a:spcPct val="90000"/>
            </a:lnSpc>
            <a:spcBef>
              <a:spcPct val="0"/>
            </a:spcBef>
            <a:spcAft>
              <a:spcPct val="35000"/>
            </a:spcAft>
            <a:buNone/>
          </a:pPr>
          <a:r>
            <a:rPr lang="en-US" sz="2000" kern="1200" dirty="0"/>
            <a:t>Zone 1: very light (50-60% </a:t>
          </a:r>
          <a:r>
            <a:rPr lang="en-US" sz="2000" kern="1200" dirty="0" err="1"/>
            <a:t>maxHR</a:t>
          </a:r>
          <a:r>
            <a:rPr lang="en-US" sz="2000" kern="1200" dirty="0"/>
            <a:t>)</a:t>
          </a:r>
        </a:p>
      </dsp:txBody>
      <dsp:txXfrm>
        <a:off x="486021" y="3672471"/>
        <a:ext cx="634315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79102-B1A8-4E17-A3AF-A9672C9EAF2E}">
      <dsp:nvSpPr>
        <dsp:cNvPr id="0" name=""/>
        <dsp:cNvSpPr/>
      </dsp:nvSpPr>
      <dsp:spPr>
        <a:xfrm>
          <a:off x="0" y="673379"/>
          <a:ext cx="10191750" cy="453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8A940D-B55A-4A6E-83EC-3BE3EABAE084}">
      <dsp:nvSpPr>
        <dsp:cNvPr id="0" name=""/>
        <dsp:cNvSpPr/>
      </dsp:nvSpPr>
      <dsp:spPr>
        <a:xfrm>
          <a:off x="509587" y="407699"/>
          <a:ext cx="7134225"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657" tIns="0" rIns="269657" bIns="0" numCol="1" spcCol="1270" anchor="ctr" anchorCtr="0">
          <a:noAutofit/>
        </a:bodyPr>
        <a:lstStyle/>
        <a:p>
          <a:pPr marL="0" lvl="0" indent="0" algn="l" defTabSz="800100">
            <a:lnSpc>
              <a:spcPct val="90000"/>
            </a:lnSpc>
            <a:spcBef>
              <a:spcPct val="0"/>
            </a:spcBef>
            <a:spcAft>
              <a:spcPct val="35000"/>
            </a:spcAft>
            <a:buNone/>
          </a:pPr>
          <a:r>
            <a:rPr lang="en-US" sz="1800" kern="1200" dirty="0"/>
            <a:t>Zone 5: Maximum (carbohydrate shifting towards creatine phosphate)</a:t>
          </a:r>
        </a:p>
      </dsp:txBody>
      <dsp:txXfrm>
        <a:off x="535526" y="433638"/>
        <a:ext cx="7082347" cy="479482"/>
      </dsp:txXfrm>
    </dsp:sp>
    <dsp:sp modelId="{6B952F91-EDF5-49BF-91D0-E2A96510D2C5}">
      <dsp:nvSpPr>
        <dsp:cNvPr id="0" name=""/>
        <dsp:cNvSpPr/>
      </dsp:nvSpPr>
      <dsp:spPr>
        <a:xfrm>
          <a:off x="0" y="1489859"/>
          <a:ext cx="10191750" cy="453600"/>
        </a:xfrm>
        <a:prstGeom prst="rect">
          <a:avLst/>
        </a:prstGeom>
        <a:solidFill>
          <a:schemeClr val="lt1">
            <a:alpha val="90000"/>
            <a:hueOff val="0"/>
            <a:satOff val="0"/>
            <a:lumOff val="0"/>
            <a:alphaOff val="0"/>
          </a:schemeClr>
        </a:solidFill>
        <a:ln w="12700" cap="flat" cmpd="sng" algn="ctr">
          <a:solidFill>
            <a:schemeClr val="accent5">
              <a:hueOff val="-344629"/>
              <a:satOff val="-6452"/>
              <a:lumOff val="3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E21024-424F-4A74-931C-7880035C3E98}">
      <dsp:nvSpPr>
        <dsp:cNvPr id="0" name=""/>
        <dsp:cNvSpPr/>
      </dsp:nvSpPr>
      <dsp:spPr>
        <a:xfrm>
          <a:off x="509587" y="1224179"/>
          <a:ext cx="7134225" cy="531360"/>
        </a:xfrm>
        <a:prstGeom prst="roundRect">
          <a:avLst/>
        </a:prstGeom>
        <a:solidFill>
          <a:schemeClr val="accent5">
            <a:hueOff val="-344629"/>
            <a:satOff val="-6452"/>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657" tIns="0" rIns="269657" bIns="0" numCol="1" spcCol="1270" anchor="ctr" anchorCtr="0">
          <a:noAutofit/>
        </a:bodyPr>
        <a:lstStyle/>
        <a:p>
          <a:pPr marL="0" lvl="0" indent="0" algn="l" defTabSz="800100">
            <a:lnSpc>
              <a:spcPct val="90000"/>
            </a:lnSpc>
            <a:spcBef>
              <a:spcPct val="0"/>
            </a:spcBef>
            <a:spcAft>
              <a:spcPct val="35000"/>
            </a:spcAft>
            <a:buNone/>
          </a:pPr>
          <a:r>
            <a:rPr lang="en-US" sz="1800" kern="1200" dirty="0"/>
            <a:t>Zone 4: Hard (carbohydrate metabolism)</a:t>
          </a:r>
        </a:p>
      </dsp:txBody>
      <dsp:txXfrm>
        <a:off x="535526" y="1250118"/>
        <a:ext cx="7082347" cy="479482"/>
      </dsp:txXfrm>
    </dsp:sp>
    <dsp:sp modelId="{5DD55F77-E727-4345-82FA-FD70F2213BC3}">
      <dsp:nvSpPr>
        <dsp:cNvPr id="0" name=""/>
        <dsp:cNvSpPr/>
      </dsp:nvSpPr>
      <dsp:spPr>
        <a:xfrm>
          <a:off x="0" y="2306340"/>
          <a:ext cx="10191750" cy="453600"/>
        </a:xfrm>
        <a:prstGeom prst="rect">
          <a:avLst/>
        </a:prstGeom>
        <a:solidFill>
          <a:schemeClr val="lt1">
            <a:alpha val="90000"/>
            <a:hueOff val="0"/>
            <a:satOff val="0"/>
            <a:lumOff val="0"/>
            <a:alphaOff val="0"/>
          </a:schemeClr>
        </a:solidFill>
        <a:ln w="12700" cap="flat" cmpd="sng" algn="ctr">
          <a:solidFill>
            <a:schemeClr val="accent5">
              <a:hueOff val="-689259"/>
              <a:satOff val="-12903"/>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D8240A-C38F-40F8-8CAC-F4360C0F76F9}">
      <dsp:nvSpPr>
        <dsp:cNvPr id="0" name=""/>
        <dsp:cNvSpPr/>
      </dsp:nvSpPr>
      <dsp:spPr>
        <a:xfrm>
          <a:off x="509587" y="2040660"/>
          <a:ext cx="7134225" cy="531360"/>
        </a:xfrm>
        <a:prstGeom prst="roundRect">
          <a:avLst/>
        </a:prstGeom>
        <a:solidFill>
          <a:schemeClr val="accent5">
            <a:hueOff val="-689259"/>
            <a:satOff val="-12903"/>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657" tIns="0" rIns="269657" bIns="0" numCol="1" spcCol="1270" anchor="ctr" anchorCtr="0">
          <a:noAutofit/>
        </a:bodyPr>
        <a:lstStyle/>
        <a:p>
          <a:pPr marL="0" lvl="0" indent="0" algn="l" defTabSz="800100">
            <a:lnSpc>
              <a:spcPct val="90000"/>
            </a:lnSpc>
            <a:spcBef>
              <a:spcPct val="0"/>
            </a:spcBef>
            <a:spcAft>
              <a:spcPct val="35000"/>
            </a:spcAft>
            <a:buNone/>
          </a:pPr>
          <a:r>
            <a:rPr lang="en-US" sz="1800" kern="1200" dirty="0"/>
            <a:t>Zone 3: Moderate (Fat shifting to carbohydrate metabolism)</a:t>
          </a:r>
        </a:p>
      </dsp:txBody>
      <dsp:txXfrm>
        <a:off x="535526" y="2066599"/>
        <a:ext cx="7082347" cy="479482"/>
      </dsp:txXfrm>
    </dsp:sp>
    <dsp:sp modelId="{0B4B6316-CA03-4BF6-91FC-9804D0CA99BF}">
      <dsp:nvSpPr>
        <dsp:cNvPr id="0" name=""/>
        <dsp:cNvSpPr/>
      </dsp:nvSpPr>
      <dsp:spPr>
        <a:xfrm>
          <a:off x="0" y="3122820"/>
          <a:ext cx="10191750" cy="453600"/>
        </a:xfrm>
        <a:prstGeom prst="rect">
          <a:avLst/>
        </a:prstGeom>
        <a:solidFill>
          <a:schemeClr val="lt1">
            <a:alpha val="90000"/>
            <a:hueOff val="0"/>
            <a:satOff val="0"/>
            <a:lumOff val="0"/>
            <a:alphaOff val="0"/>
          </a:schemeClr>
        </a:solidFill>
        <a:ln w="12700" cap="flat" cmpd="sng" algn="ctr">
          <a:solidFill>
            <a:schemeClr val="accent5">
              <a:hueOff val="-1033888"/>
              <a:satOff val="-19355"/>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E24E68-E92D-434E-B7B4-74C1CA0EC59B}">
      <dsp:nvSpPr>
        <dsp:cNvPr id="0" name=""/>
        <dsp:cNvSpPr/>
      </dsp:nvSpPr>
      <dsp:spPr>
        <a:xfrm>
          <a:off x="509587" y="2857140"/>
          <a:ext cx="7134225" cy="531360"/>
        </a:xfrm>
        <a:prstGeom prst="roundRect">
          <a:avLst/>
        </a:prstGeom>
        <a:solidFill>
          <a:schemeClr val="accent5">
            <a:hueOff val="-1033888"/>
            <a:satOff val="-19355"/>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657" tIns="0" rIns="269657" bIns="0" numCol="1" spcCol="1270" anchor="ctr" anchorCtr="0">
          <a:noAutofit/>
        </a:bodyPr>
        <a:lstStyle/>
        <a:p>
          <a:pPr marL="0" lvl="0" indent="0" algn="l" defTabSz="800100">
            <a:lnSpc>
              <a:spcPct val="90000"/>
            </a:lnSpc>
            <a:spcBef>
              <a:spcPct val="0"/>
            </a:spcBef>
            <a:spcAft>
              <a:spcPct val="35000"/>
            </a:spcAft>
            <a:buNone/>
          </a:pPr>
          <a:r>
            <a:rPr lang="en-US" sz="1800" kern="1200" dirty="0"/>
            <a:t>Zone 2: light (60-70% Fat Metabolism)</a:t>
          </a:r>
        </a:p>
      </dsp:txBody>
      <dsp:txXfrm>
        <a:off x="535526" y="2883079"/>
        <a:ext cx="7082347" cy="479482"/>
      </dsp:txXfrm>
    </dsp:sp>
    <dsp:sp modelId="{5AEB4FBD-5FDF-4AAB-A4E1-6C478C049EA2}">
      <dsp:nvSpPr>
        <dsp:cNvPr id="0" name=""/>
        <dsp:cNvSpPr/>
      </dsp:nvSpPr>
      <dsp:spPr>
        <a:xfrm>
          <a:off x="0" y="3939300"/>
          <a:ext cx="10191750" cy="453600"/>
        </a:xfrm>
        <a:prstGeom prst="rect">
          <a:avLst/>
        </a:prstGeom>
        <a:solidFill>
          <a:schemeClr val="lt1">
            <a:alpha val="90000"/>
            <a:hueOff val="0"/>
            <a:satOff val="0"/>
            <a:lumOff val="0"/>
            <a:alphaOff val="0"/>
          </a:schemeClr>
        </a:solidFill>
        <a:ln w="12700" cap="flat" cmpd="sng" algn="ctr">
          <a:solidFill>
            <a:schemeClr val="accent5">
              <a:hueOff val="-1378517"/>
              <a:satOff val="-25807"/>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FC9649-0DAF-427A-844B-23C266823C5B}">
      <dsp:nvSpPr>
        <dsp:cNvPr id="0" name=""/>
        <dsp:cNvSpPr/>
      </dsp:nvSpPr>
      <dsp:spPr>
        <a:xfrm>
          <a:off x="509587" y="3673620"/>
          <a:ext cx="7134225" cy="531360"/>
        </a:xfrm>
        <a:prstGeom prst="roundRect">
          <a:avLst/>
        </a:prstGeom>
        <a:solidFill>
          <a:schemeClr val="accent5">
            <a:hueOff val="-1378517"/>
            <a:satOff val="-25807"/>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657" tIns="0" rIns="269657" bIns="0" numCol="1" spcCol="1270" anchor="ctr" anchorCtr="0">
          <a:noAutofit/>
        </a:bodyPr>
        <a:lstStyle/>
        <a:p>
          <a:pPr marL="0" lvl="0" indent="0" algn="l" defTabSz="800100">
            <a:lnSpc>
              <a:spcPct val="90000"/>
            </a:lnSpc>
            <a:spcBef>
              <a:spcPct val="0"/>
            </a:spcBef>
            <a:spcAft>
              <a:spcPct val="35000"/>
            </a:spcAft>
            <a:buNone/>
          </a:pPr>
          <a:r>
            <a:rPr lang="en-US" sz="1800" kern="1200" dirty="0"/>
            <a:t>Zone 1: very light (Fat Metabolism)</a:t>
          </a:r>
        </a:p>
      </dsp:txBody>
      <dsp:txXfrm>
        <a:off x="535526" y="3699559"/>
        <a:ext cx="7082347"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5DB56-405D-4CE2-AE61-E8384A4D8CDD}">
      <dsp:nvSpPr>
        <dsp:cNvPr id="0" name=""/>
        <dsp:cNvSpPr/>
      </dsp:nvSpPr>
      <dsp:spPr>
        <a:xfrm>
          <a:off x="0" y="34290"/>
          <a:ext cx="9144000" cy="115127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Zone 4</a:t>
          </a:r>
        </a:p>
      </dsp:txBody>
      <dsp:txXfrm>
        <a:off x="56201" y="90491"/>
        <a:ext cx="9031598" cy="1038877"/>
      </dsp:txXfrm>
    </dsp:sp>
    <dsp:sp modelId="{909FB817-218D-466F-B439-4300FC5F0EF7}">
      <dsp:nvSpPr>
        <dsp:cNvPr id="0" name=""/>
        <dsp:cNvSpPr/>
      </dsp:nvSpPr>
      <dsp:spPr>
        <a:xfrm>
          <a:off x="0" y="1185570"/>
          <a:ext cx="914400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kern="1200" dirty="0"/>
            <a:t>Energy used mainly: carbohydrate</a:t>
          </a:r>
        </a:p>
      </dsp:txBody>
      <dsp:txXfrm>
        <a:off x="0" y="1185570"/>
        <a:ext cx="9144000" cy="794880"/>
      </dsp:txXfrm>
    </dsp:sp>
    <dsp:sp modelId="{97310529-2B06-45A9-B290-920043F076B1}">
      <dsp:nvSpPr>
        <dsp:cNvPr id="0" name=""/>
        <dsp:cNvSpPr/>
      </dsp:nvSpPr>
      <dsp:spPr>
        <a:xfrm>
          <a:off x="0" y="1980450"/>
          <a:ext cx="9144000" cy="1151279"/>
        </a:xfrm>
        <a:prstGeom prst="roundRect">
          <a:avLst/>
        </a:prstGeom>
        <a:gradFill rotWithShape="0">
          <a:gsLst>
            <a:gs pos="0">
              <a:schemeClr val="accent5">
                <a:hueOff val="-1378517"/>
                <a:satOff val="-25807"/>
                <a:lumOff val="1569"/>
                <a:alphaOff val="0"/>
                <a:satMod val="103000"/>
                <a:lumMod val="102000"/>
                <a:tint val="94000"/>
              </a:schemeClr>
            </a:gs>
            <a:gs pos="50000">
              <a:schemeClr val="accent5">
                <a:hueOff val="-1378517"/>
                <a:satOff val="-25807"/>
                <a:lumOff val="1569"/>
                <a:alphaOff val="0"/>
                <a:satMod val="110000"/>
                <a:lumMod val="100000"/>
                <a:shade val="100000"/>
              </a:schemeClr>
            </a:gs>
            <a:gs pos="100000">
              <a:schemeClr val="accent5">
                <a:hueOff val="-1378517"/>
                <a:satOff val="-25807"/>
                <a:lumOff val="15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Zone 2</a:t>
          </a:r>
        </a:p>
      </dsp:txBody>
      <dsp:txXfrm>
        <a:off x="56201" y="2036651"/>
        <a:ext cx="9031598" cy="1038877"/>
      </dsp:txXfrm>
    </dsp:sp>
    <dsp:sp modelId="{F482E262-90C4-41C5-826D-94F8424F73CC}">
      <dsp:nvSpPr>
        <dsp:cNvPr id="0" name=""/>
        <dsp:cNvSpPr/>
      </dsp:nvSpPr>
      <dsp:spPr>
        <a:xfrm>
          <a:off x="0" y="3131729"/>
          <a:ext cx="9144000"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kern="1200" dirty="0"/>
            <a:t>Energy used mainly: fat</a:t>
          </a:r>
        </a:p>
        <a:p>
          <a:pPr marL="285750" lvl="1" indent="-285750" algn="l" defTabSz="1644650">
            <a:lnSpc>
              <a:spcPct val="90000"/>
            </a:lnSpc>
            <a:spcBef>
              <a:spcPct val="0"/>
            </a:spcBef>
            <a:spcAft>
              <a:spcPct val="20000"/>
            </a:spcAft>
            <a:buChar char="•"/>
          </a:pPr>
          <a:r>
            <a:rPr lang="en-US" sz="3700" kern="1200" dirty="0"/>
            <a:t>Body has available all the oxygen it needs</a:t>
          </a:r>
        </a:p>
      </dsp:txBody>
      <dsp:txXfrm>
        <a:off x="0" y="3131729"/>
        <a:ext cx="9144000" cy="12916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Metabolic syndrome – 3 or more of the following – abdominal obesity, high blood pressure, impaired fasting blood glucose, high </a:t>
            </a:r>
            <a:r>
              <a:rPr lang="en-US" dirty="0" err="1"/>
              <a:t>triglycericde</a:t>
            </a:r>
            <a:r>
              <a:rPr lang="en-US" dirty="0"/>
              <a:t> levels, low HDL</a:t>
            </a:r>
          </a:p>
        </p:txBody>
      </p:sp>
      <p:sp>
        <p:nvSpPr>
          <p:cNvPr id="4" name="Slide Number Placeholder 3"/>
          <p:cNvSpPr>
            <a:spLocks noGrp="1"/>
          </p:cNvSpPr>
          <p:nvPr>
            <p:ph type="sldNum" sz="quarter" idx="5"/>
          </p:nvPr>
        </p:nvSpPr>
        <p:spPr/>
        <p:txBody>
          <a:bodyPr/>
          <a:lstStyle/>
          <a:p>
            <a:fld id="{FC8BD8E7-1312-41F3-99C4-6DA5AF891969}" type="slidenum">
              <a:rPr lang="en-US" smtClean="0"/>
              <a:t>21</a:t>
            </a:fld>
            <a:endParaRPr lang="en-US"/>
          </a:p>
        </p:txBody>
      </p:sp>
    </p:spTree>
    <p:extLst>
      <p:ext uri="{BB962C8B-B14F-4D97-AF65-F5344CB8AC3E}">
        <p14:creationId xmlns:p14="http://schemas.microsoft.com/office/powerpoint/2010/main" val="372633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8BD8E7-1312-41F3-99C4-6DA5AF891969}" type="slidenum">
              <a:rPr lang="en-US" smtClean="0"/>
              <a:t>25</a:t>
            </a:fld>
            <a:endParaRPr lang="en-US"/>
          </a:p>
        </p:txBody>
      </p:sp>
    </p:spTree>
    <p:extLst>
      <p:ext uri="{BB962C8B-B14F-4D97-AF65-F5344CB8AC3E}">
        <p14:creationId xmlns:p14="http://schemas.microsoft.com/office/powerpoint/2010/main" val="174857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12/6/2022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12/6/2022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12/6/2022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12/6/2022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12/6/2022</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12/6/2022</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12/6/2022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12/6/2022</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3.xml"/><Relationship Id="rId5" Type="http://schemas.openxmlformats.org/officeDocument/2006/relationships/image" Target="../media/image16.jfif"/><Relationship Id="rId4" Type="http://schemas.openxmlformats.org/officeDocument/2006/relationships/image" Target="../media/image15.jfif"/></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mailto:Christopher.j.Fall.civ@health.mi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7.jfif"/><Relationship Id="rId3" Type="http://schemas.openxmlformats.org/officeDocument/2006/relationships/image" Target="../media/image14.jfif"/><Relationship Id="rId7" Type="http://schemas.openxmlformats.org/officeDocument/2006/relationships/image" Target="../media/image26.jfif"/><Relationship Id="rId2" Type="http://schemas.openxmlformats.org/officeDocument/2006/relationships/image" Target="../media/image13.jfif"/><Relationship Id="rId1" Type="http://schemas.openxmlformats.org/officeDocument/2006/relationships/slideLayout" Target="../slideLayouts/slideLayout3.xml"/><Relationship Id="rId6" Type="http://schemas.openxmlformats.org/officeDocument/2006/relationships/image" Target="../media/image25.jfif"/><Relationship Id="rId5" Type="http://schemas.openxmlformats.org/officeDocument/2006/relationships/image" Target="../media/image24.jfif"/><Relationship Id="rId4" Type="http://schemas.openxmlformats.org/officeDocument/2006/relationships/image" Target="../media/image16.jf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mailto:Christopher.j.Fall.civ@health.mi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chs/data/databriefs/db427.pdf" TargetMode="External"/><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Longevity</a:t>
            </a:r>
          </a:p>
        </p:txBody>
      </p:sp>
      <p:pic>
        <p:nvPicPr>
          <p:cNvPr id="7" name="Picture Placeholder 6" descr="Two people lifting weights"/>
          <p:cNvPicPr>
            <a:picLocks noGrp="1" noChangeAspect="1"/>
          </p:cNvPicPr>
          <p:nvPr>
            <p:ph type="pic" idx="10"/>
          </p:nvPr>
        </p:nvPicPr>
        <p:blipFill rotWithShape="1">
          <a:blip r:embed="rId2" cstate="print">
            <a:extLst>
              <a:ext uri="{28A0092B-C50C-407E-A947-70E740481C1C}">
                <a14:useLocalDpi xmlns:a14="http://schemas.microsoft.com/office/drawing/2010/main" val="0"/>
              </a:ext>
            </a:extLst>
          </a:blip>
          <a:srcRect/>
          <a:stretch/>
        </p:blipFill>
        <p:spPr/>
      </p:pic>
      <p:pic>
        <p:nvPicPr>
          <p:cNvPr id="8" name="Picture Placeholder 7" descr="Closeup of Granny Smith apple and tape measure"/>
          <p:cNvPicPr>
            <a:picLocks noGrp="1" noChangeAspect="1"/>
          </p:cNvPicPr>
          <p:nvPr>
            <p:ph type="pic" idx="11"/>
          </p:nvPr>
        </p:nvPicPr>
        <p:blipFill rotWithShape="1">
          <a:blip r:embed="rId3" cstate="print">
            <a:extLst>
              <a:ext uri="{28A0092B-C50C-407E-A947-70E740481C1C}">
                <a14:useLocalDpi xmlns:a14="http://schemas.microsoft.com/office/drawing/2010/main" val="0"/>
              </a:ext>
            </a:extLst>
          </a:blip>
          <a:srcRect t="19" b="19"/>
          <a:stretch/>
        </p:blipFill>
        <p:spPr/>
      </p:pic>
      <p:pic>
        <p:nvPicPr>
          <p:cNvPr id="9" name="Picture Placeholder 8" descr="Man and woman running on indoor track"/>
          <p:cNvPicPr>
            <a:picLocks noGrp="1" noChangeAspect="1"/>
          </p:cNvPicPr>
          <p:nvPr>
            <p:ph type="pic" idx="12"/>
          </p:nvPr>
        </p:nvPicPr>
        <p:blipFill rotWithShape="1">
          <a:blip r:embed="rId4" cstate="print">
            <a:extLst>
              <a:ext uri="{28A0092B-C50C-407E-A947-70E740481C1C}">
                <a14:useLocalDpi xmlns:a14="http://schemas.microsoft.com/office/drawing/2010/main" val="0"/>
              </a:ext>
            </a:extLst>
          </a:blip>
          <a:srcRect t="39" b="39"/>
          <a:stretch/>
        </p:blipFill>
        <p:spPr/>
      </p:pic>
      <p:sp>
        <p:nvSpPr>
          <p:cNvPr id="3" name="Subtitle 2"/>
          <p:cNvSpPr>
            <a:spLocks noGrp="1"/>
          </p:cNvSpPr>
          <p:nvPr>
            <p:ph type="subTitle" idx="1"/>
          </p:nvPr>
        </p:nvSpPr>
        <p:spPr/>
        <p:txBody>
          <a:bodyPr/>
          <a:lstStyle/>
          <a:p>
            <a:r>
              <a:rPr lang="en-US" dirty="0"/>
              <a:t>Exercise is medicine </a:t>
            </a:r>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35E3-FE4E-4F40-97C5-6204962710FD}"/>
              </a:ext>
            </a:extLst>
          </p:cNvPr>
          <p:cNvSpPr>
            <a:spLocks noGrp="1"/>
          </p:cNvSpPr>
          <p:nvPr>
            <p:ph type="title"/>
          </p:nvPr>
        </p:nvSpPr>
        <p:spPr/>
        <p:txBody>
          <a:bodyPr/>
          <a:lstStyle/>
          <a:p>
            <a:r>
              <a:rPr lang="en-US" dirty="0"/>
              <a:t>Chronic inflammation – DNA Replication</a:t>
            </a:r>
          </a:p>
        </p:txBody>
      </p:sp>
      <p:pic>
        <p:nvPicPr>
          <p:cNvPr id="7" name="Content Placeholder 6" descr="A picture containing worktable&#10;&#10;Description automatically generated">
            <a:extLst>
              <a:ext uri="{FF2B5EF4-FFF2-40B4-BE49-F238E27FC236}">
                <a16:creationId xmlns:a16="http://schemas.microsoft.com/office/drawing/2014/main" id="{014FBCD5-B93C-4770-AEA5-C960FF34D2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0325" y="1845634"/>
            <a:ext cx="6572250" cy="43735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425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0F89D55-F7E2-4DE0-99FF-D40468121745}"/>
              </a:ext>
            </a:extLst>
          </p:cNvPr>
          <p:cNvSpPr>
            <a:spLocks noGrp="1"/>
          </p:cNvSpPr>
          <p:nvPr>
            <p:ph type="title"/>
          </p:nvPr>
        </p:nvSpPr>
        <p:spPr/>
        <p:txBody>
          <a:bodyPr/>
          <a:lstStyle/>
          <a:p>
            <a:r>
              <a:rPr lang="en-US" dirty="0"/>
              <a:t>Chronic Inflammation </a:t>
            </a:r>
            <a:br>
              <a:rPr lang="en-US" dirty="0"/>
            </a:br>
            <a:r>
              <a:rPr lang="en-US" sz="2800" dirty="0"/>
              <a:t>Risk Factors</a:t>
            </a:r>
          </a:p>
        </p:txBody>
      </p:sp>
      <p:sp>
        <p:nvSpPr>
          <p:cNvPr id="11" name="Content Placeholder 10">
            <a:extLst>
              <a:ext uri="{FF2B5EF4-FFF2-40B4-BE49-F238E27FC236}">
                <a16:creationId xmlns:a16="http://schemas.microsoft.com/office/drawing/2014/main" id="{9341A6B1-E301-4010-B6D9-0AC2275F4953}"/>
              </a:ext>
            </a:extLst>
          </p:cNvPr>
          <p:cNvSpPr>
            <a:spLocks noGrp="1"/>
          </p:cNvSpPr>
          <p:nvPr>
            <p:ph idx="1"/>
          </p:nvPr>
        </p:nvSpPr>
        <p:spPr/>
        <p:txBody>
          <a:bodyPr/>
          <a:lstStyle/>
          <a:p>
            <a:endParaRPr lang="en-US" dirty="0"/>
          </a:p>
          <a:p>
            <a:r>
              <a:rPr lang="en-US" dirty="0"/>
              <a:t>Age</a:t>
            </a:r>
          </a:p>
          <a:p>
            <a:r>
              <a:rPr lang="en-US" dirty="0"/>
              <a:t>Obesity</a:t>
            </a:r>
          </a:p>
          <a:p>
            <a:r>
              <a:rPr lang="en-US" dirty="0"/>
              <a:t>Diet</a:t>
            </a:r>
          </a:p>
          <a:p>
            <a:r>
              <a:rPr lang="en-US" dirty="0"/>
              <a:t>Smoking</a:t>
            </a:r>
          </a:p>
          <a:p>
            <a:r>
              <a:rPr lang="en-US" dirty="0"/>
              <a:t>Low Sex Hormones</a:t>
            </a:r>
          </a:p>
          <a:p>
            <a:r>
              <a:rPr lang="en-US" dirty="0"/>
              <a:t>Stress and Sleep Disorders</a:t>
            </a:r>
          </a:p>
        </p:txBody>
      </p:sp>
    </p:spTree>
    <p:extLst>
      <p:ext uri="{BB962C8B-B14F-4D97-AF65-F5344CB8AC3E}">
        <p14:creationId xmlns:p14="http://schemas.microsoft.com/office/powerpoint/2010/main" val="258850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4EDB-E682-4EEB-811B-593537BD47AC}"/>
              </a:ext>
            </a:extLst>
          </p:cNvPr>
          <p:cNvSpPr>
            <a:spLocks noGrp="1"/>
          </p:cNvSpPr>
          <p:nvPr>
            <p:ph type="title"/>
          </p:nvPr>
        </p:nvSpPr>
        <p:spPr/>
        <p:txBody>
          <a:bodyPr/>
          <a:lstStyle/>
          <a:p>
            <a:r>
              <a:rPr lang="en-US" dirty="0"/>
              <a:t>Chronic inflammation </a:t>
            </a:r>
            <a:br>
              <a:rPr lang="en-US" dirty="0"/>
            </a:br>
            <a:r>
              <a:rPr lang="en-US" sz="2800" dirty="0"/>
              <a:t>management</a:t>
            </a:r>
          </a:p>
        </p:txBody>
      </p:sp>
      <p:pic>
        <p:nvPicPr>
          <p:cNvPr id="5" name="Content Placeholder 4">
            <a:extLst>
              <a:ext uri="{FF2B5EF4-FFF2-40B4-BE49-F238E27FC236}">
                <a16:creationId xmlns:a16="http://schemas.microsoft.com/office/drawing/2014/main" id="{178220F9-5BD8-4272-8316-1D95468FF5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6399" y="1991032"/>
            <a:ext cx="8620207" cy="3950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740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9F6846-2FA8-4078-8C8E-3F04B76C7B95}"/>
              </a:ext>
            </a:extLst>
          </p:cNvPr>
          <p:cNvSpPr>
            <a:spLocks noGrp="1"/>
          </p:cNvSpPr>
          <p:nvPr>
            <p:ph type="title"/>
          </p:nvPr>
        </p:nvSpPr>
        <p:spPr>
          <a:xfrm>
            <a:off x="1524000" y="0"/>
            <a:ext cx="9144000" cy="1143000"/>
          </a:xfrm>
        </p:spPr>
        <p:txBody>
          <a:bodyPr/>
          <a:lstStyle/>
          <a:p>
            <a:r>
              <a:rPr lang="en-US" dirty="0"/>
              <a:t>Diet</a:t>
            </a:r>
          </a:p>
        </p:txBody>
      </p:sp>
      <p:sp>
        <p:nvSpPr>
          <p:cNvPr id="6" name="Text Placeholder 5">
            <a:extLst>
              <a:ext uri="{FF2B5EF4-FFF2-40B4-BE49-F238E27FC236}">
                <a16:creationId xmlns:a16="http://schemas.microsoft.com/office/drawing/2014/main" id="{82FA1F12-7F10-49AC-A2BD-68BC904D2F3A}"/>
              </a:ext>
            </a:extLst>
          </p:cNvPr>
          <p:cNvSpPr>
            <a:spLocks noGrp="1"/>
          </p:cNvSpPr>
          <p:nvPr>
            <p:ph type="body" idx="1"/>
          </p:nvPr>
        </p:nvSpPr>
        <p:spPr>
          <a:xfrm>
            <a:off x="710945" y="847144"/>
            <a:ext cx="4498848" cy="685800"/>
          </a:xfrm>
        </p:spPr>
        <p:txBody>
          <a:bodyPr/>
          <a:lstStyle/>
          <a:p>
            <a:r>
              <a:rPr lang="en-US" dirty="0"/>
              <a:t>Pro-Inflammatory</a:t>
            </a:r>
          </a:p>
        </p:txBody>
      </p:sp>
      <p:sp>
        <p:nvSpPr>
          <p:cNvPr id="7" name="Content Placeholder 6">
            <a:extLst>
              <a:ext uri="{FF2B5EF4-FFF2-40B4-BE49-F238E27FC236}">
                <a16:creationId xmlns:a16="http://schemas.microsoft.com/office/drawing/2014/main" id="{41D9D2AF-0210-4DF8-AD81-94905FEBA4AB}"/>
              </a:ext>
            </a:extLst>
          </p:cNvPr>
          <p:cNvSpPr>
            <a:spLocks noGrp="1"/>
          </p:cNvSpPr>
          <p:nvPr>
            <p:ph sz="half" idx="2"/>
          </p:nvPr>
        </p:nvSpPr>
        <p:spPr>
          <a:xfrm>
            <a:off x="710945" y="1599038"/>
            <a:ext cx="4949954" cy="4639257"/>
          </a:xfrm>
        </p:spPr>
        <p:txBody>
          <a:bodyPr>
            <a:noAutofit/>
          </a:bodyPr>
          <a:lstStyle/>
          <a:p>
            <a:r>
              <a:rPr lang="en-US" sz="1600" dirty="0"/>
              <a:t>Sugar and High-Fructose Corn Syrup</a:t>
            </a:r>
          </a:p>
          <a:p>
            <a:r>
              <a:rPr lang="en-US" sz="1600" dirty="0"/>
              <a:t>Artificial Trans Fats</a:t>
            </a:r>
          </a:p>
          <a:p>
            <a:pPr lvl="1"/>
            <a:r>
              <a:rPr lang="en-US" sz="1600" dirty="0"/>
              <a:t>French Fires</a:t>
            </a:r>
          </a:p>
          <a:p>
            <a:pPr lvl="1"/>
            <a:r>
              <a:rPr lang="en-US" sz="1600" dirty="0"/>
              <a:t>Fast Food</a:t>
            </a:r>
          </a:p>
          <a:p>
            <a:pPr lvl="1"/>
            <a:r>
              <a:rPr lang="en-US" sz="1600" dirty="0"/>
              <a:t>Margarines</a:t>
            </a:r>
          </a:p>
          <a:p>
            <a:pPr lvl="1"/>
            <a:r>
              <a:rPr lang="en-US" sz="1600" dirty="0"/>
              <a:t>Vegetable shortenings</a:t>
            </a:r>
          </a:p>
          <a:p>
            <a:r>
              <a:rPr lang="en-US" sz="1600" dirty="0"/>
              <a:t>Vegetable and Seed oils</a:t>
            </a:r>
          </a:p>
          <a:p>
            <a:r>
              <a:rPr lang="en-US" sz="1600" dirty="0"/>
              <a:t>Refined Carbohydrates</a:t>
            </a:r>
          </a:p>
          <a:p>
            <a:pPr lvl="1"/>
            <a:r>
              <a:rPr lang="en-US" sz="1600" dirty="0"/>
              <a:t>Candy</a:t>
            </a:r>
          </a:p>
          <a:p>
            <a:pPr lvl="1"/>
            <a:r>
              <a:rPr lang="en-US" sz="1600" dirty="0"/>
              <a:t>Cookies</a:t>
            </a:r>
          </a:p>
          <a:p>
            <a:pPr lvl="1"/>
            <a:r>
              <a:rPr lang="en-US" sz="1600" dirty="0"/>
              <a:t>Bread</a:t>
            </a:r>
          </a:p>
          <a:p>
            <a:pPr lvl="1"/>
            <a:r>
              <a:rPr lang="en-US" sz="1600" dirty="0"/>
              <a:t>Pasta</a:t>
            </a:r>
          </a:p>
          <a:p>
            <a:r>
              <a:rPr lang="en-US" sz="1600" dirty="0"/>
              <a:t>Processed Meat</a:t>
            </a:r>
          </a:p>
        </p:txBody>
      </p:sp>
      <p:sp>
        <p:nvSpPr>
          <p:cNvPr id="8" name="Text Placeholder 7">
            <a:extLst>
              <a:ext uri="{FF2B5EF4-FFF2-40B4-BE49-F238E27FC236}">
                <a16:creationId xmlns:a16="http://schemas.microsoft.com/office/drawing/2014/main" id="{B7CF58DC-D259-46A4-8026-1A78A684D3B3}"/>
              </a:ext>
            </a:extLst>
          </p:cNvPr>
          <p:cNvSpPr>
            <a:spLocks noGrp="1"/>
          </p:cNvSpPr>
          <p:nvPr>
            <p:ph type="body" sz="quarter" idx="3"/>
          </p:nvPr>
        </p:nvSpPr>
        <p:spPr>
          <a:xfrm>
            <a:off x="6756656" y="847144"/>
            <a:ext cx="4498848" cy="685800"/>
          </a:xfrm>
        </p:spPr>
        <p:txBody>
          <a:bodyPr/>
          <a:lstStyle/>
          <a:p>
            <a:r>
              <a:rPr lang="en-US" dirty="0"/>
              <a:t>Anti-Inflammatory</a:t>
            </a:r>
          </a:p>
          <a:p>
            <a:r>
              <a:rPr lang="en-US" dirty="0"/>
              <a:t>(Academy of nutrition and dietetics)</a:t>
            </a:r>
          </a:p>
        </p:txBody>
      </p:sp>
      <p:sp>
        <p:nvSpPr>
          <p:cNvPr id="9" name="Content Placeholder 8">
            <a:extLst>
              <a:ext uri="{FF2B5EF4-FFF2-40B4-BE49-F238E27FC236}">
                <a16:creationId xmlns:a16="http://schemas.microsoft.com/office/drawing/2014/main" id="{55D98397-020E-4729-B14D-116614BF0139}"/>
              </a:ext>
            </a:extLst>
          </p:cNvPr>
          <p:cNvSpPr>
            <a:spLocks noGrp="1"/>
          </p:cNvSpPr>
          <p:nvPr>
            <p:ph sz="quarter" idx="4"/>
          </p:nvPr>
        </p:nvSpPr>
        <p:spPr>
          <a:xfrm>
            <a:off x="6172200" y="1532944"/>
            <a:ext cx="5619750" cy="4639257"/>
          </a:xfrm>
        </p:spPr>
        <p:txBody>
          <a:bodyPr>
            <a:normAutofit fontScale="92500" lnSpcReduction="20000"/>
          </a:bodyPr>
          <a:lstStyle/>
          <a:p>
            <a:r>
              <a:rPr lang="en-US" dirty="0"/>
              <a:t>Make Fruits and Vegetables Half Your Plate</a:t>
            </a:r>
          </a:p>
          <a:p>
            <a:pPr lvl="1"/>
            <a:r>
              <a:rPr lang="en-US" dirty="0"/>
              <a:t>Eat a variety of brightly colored vegetables and fruits</a:t>
            </a:r>
          </a:p>
          <a:p>
            <a:r>
              <a:rPr lang="en-US" dirty="0"/>
              <a:t>Be Smart about Protein</a:t>
            </a:r>
          </a:p>
          <a:p>
            <a:pPr lvl="1"/>
            <a:r>
              <a:rPr lang="en-US" dirty="0"/>
              <a:t>Five to six ounces equivalents per day for moderately active individuals</a:t>
            </a:r>
          </a:p>
          <a:p>
            <a:pPr lvl="1"/>
            <a:r>
              <a:rPr lang="en-US" dirty="0"/>
              <a:t>Select fatty fish containing omega-3s</a:t>
            </a:r>
          </a:p>
          <a:p>
            <a:pPr lvl="1"/>
            <a:r>
              <a:rPr lang="en-US" dirty="0"/>
              <a:t>Choose leaner protein foods, such as chicken and turkey or lean cuts of beef and pork</a:t>
            </a:r>
          </a:p>
          <a:p>
            <a:r>
              <a:rPr lang="en-US"/>
              <a:t>Choose Healthy </a:t>
            </a:r>
            <a:r>
              <a:rPr lang="en-US" dirty="0"/>
              <a:t>Fats</a:t>
            </a:r>
          </a:p>
          <a:p>
            <a:pPr lvl="1"/>
            <a:r>
              <a:rPr lang="en-US" dirty="0"/>
              <a:t>Monounsaturated fats:  olive, safflower, canola, peanut and avocado oils</a:t>
            </a:r>
          </a:p>
          <a:p>
            <a:r>
              <a:rPr lang="en-US" dirty="0"/>
              <a:t>Select Whole Grains</a:t>
            </a:r>
          </a:p>
          <a:p>
            <a:pPr lvl="1"/>
            <a:r>
              <a:rPr lang="en-US" dirty="0"/>
              <a:t>Whole grain flours and cereals, brown rice, quinoa, millet and wheat berries</a:t>
            </a:r>
          </a:p>
          <a:p>
            <a:r>
              <a:rPr lang="en-US" dirty="0"/>
              <a:t>Experiment with Fresh Herbs and Spices</a:t>
            </a:r>
          </a:p>
        </p:txBody>
      </p:sp>
      <p:pic>
        <p:nvPicPr>
          <p:cNvPr id="3" name="Picture 2" descr="A picture containing food, fruit, vegetable, different&#10;&#10;Description automatically generated">
            <a:extLst>
              <a:ext uri="{FF2B5EF4-FFF2-40B4-BE49-F238E27FC236}">
                <a16:creationId xmlns:a16="http://schemas.microsoft.com/office/drawing/2014/main" id="{B708C9C4-A612-45F9-81BF-78BE2B27A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825" y="2109497"/>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501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EDEF-2F57-4F4C-93F6-ED2BCDAE7B9B}"/>
              </a:ext>
            </a:extLst>
          </p:cNvPr>
          <p:cNvSpPr>
            <a:spLocks noGrp="1"/>
          </p:cNvSpPr>
          <p:nvPr>
            <p:ph type="title"/>
          </p:nvPr>
        </p:nvSpPr>
        <p:spPr/>
        <p:txBody>
          <a:bodyPr/>
          <a:lstStyle/>
          <a:p>
            <a:r>
              <a:rPr lang="en-US" dirty="0"/>
              <a:t>Aerobic Exercise</a:t>
            </a:r>
          </a:p>
        </p:txBody>
      </p:sp>
      <p:pic>
        <p:nvPicPr>
          <p:cNvPr id="5" name="Content Placeholder 4" descr="Two people on bicycles&#10;&#10;Description automatically generated with low confidence">
            <a:extLst>
              <a:ext uri="{FF2B5EF4-FFF2-40B4-BE49-F238E27FC236}">
                <a16:creationId xmlns:a16="http://schemas.microsoft.com/office/drawing/2014/main" id="{09607DC1-D871-4347-BDD3-E628ECD552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401" y="4139385"/>
            <a:ext cx="3392116" cy="2236830"/>
          </a:xfrm>
          <a:prstGeom prst="rect">
            <a:avLst/>
          </a:prstGeom>
          <a:ln>
            <a:noFill/>
          </a:ln>
          <a:effectLst>
            <a:outerShdw blurRad="292100" dist="139700" dir="2700000" algn="tl" rotWithShape="0">
              <a:srgbClr val="333333">
                <a:alpha val="65000"/>
              </a:srgbClr>
            </a:outerShdw>
          </a:effectLst>
        </p:spPr>
      </p:pic>
      <p:pic>
        <p:nvPicPr>
          <p:cNvPr id="7" name="Picture 6" descr="A group of people sitting on exercise equipment&#10;&#10;Description automatically generated with low confidence">
            <a:extLst>
              <a:ext uri="{FF2B5EF4-FFF2-40B4-BE49-F238E27FC236}">
                <a16:creationId xmlns:a16="http://schemas.microsoft.com/office/drawing/2014/main" id="{8DB304B9-8C0B-445A-839B-243AD7A8E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688" y="1790729"/>
            <a:ext cx="3791811" cy="2123414"/>
          </a:xfrm>
          <a:prstGeom prst="rect">
            <a:avLst/>
          </a:prstGeom>
          <a:ln>
            <a:noFill/>
          </a:ln>
          <a:effectLst>
            <a:outerShdw blurRad="292100" dist="139700" dir="2700000" algn="tl" rotWithShape="0">
              <a:srgbClr val="333333">
                <a:alpha val="65000"/>
              </a:srgbClr>
            </a:outerShdw>
          </a:effectLst>
        </p:spPr>
      </p:pic>
      <p:pic>
        <p:nvPicPr>
          <p:cNvPr id="9" name="Picture 8" descr="A person and person running&#10;&#10;Description automatically generated with low confidence">
            <a:extLst>
              <a:ext uri="{FF2B5EF4-FFF2-40B4-BE49-F238E27FC236}">
                <a16:creationId xmlns:a16="http://schemas.microsoft.com/office/drawing/2014/main" id="{A7A0553F-F56D-43EA-9F9D-E841703AA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086" y="172791"/>
            <a:ext cx="3791811" cy="2523278"/>
          </a:xfrm>
          <a:prstGeom prst="rect">
            <a:avLst/>
          </a:prstGeom>
          <a:ln>
            <a:noFill/>
          </a:ln>
          <a:effectLst>
            <a:outerShdw blurRad="292100" dist="139700" dir="2700000" algn="tl" rotWithShape="0">
              <a:srgbClr val="333333">
                <a:alpha val="65000"/>
              </a:srgbClr>
            </a:outerShdw>
          </a:effectLst>
        </p:spPr>
      </p:pic>
      <p:pic>
        <p:nvPicPr>
          <p:cNvPr id="15" name="Picture 14" descr="A person working out on a gym&#10;&#10;Description automatically generated with low confidence">
            <a:extLst>
              <a:ext uri="{FF2B5EF4-FFF2-40B4-BE49-F238E27FC236}">
                <a16:creationId xmlns:a16="http://schemas.microsoft.com/office/drawing/2014/main" id="{3FD35DA9-24F0-4788-A392-9006E8D8FD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0500" y="3360665"/>
            <a:ext cx="2241364" cy="3040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185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0A3D-5B55-4072-978A-81C1710B25F8}"/>
              </a:ext>
            </a:extLst>
          </p:cNvPr>
          <p:cNvSpPr>
            <a:spLocks noGrp="1"/>
          </p:cNvSpPr>
          <p:nvPr>
            <p:ph type="title"/>
          </p:nvPr>
        </p:nvSpPr>
        <p:spPr/>
        <p:txBody>
          <a:bodyPr/>
          <a:lstStyle/>
          <a:p>
            <a:r>
              <a:rPr lang="en-US" dirty="0"/>
              <a:t>ACSM guidelines</a:t>
            </a:r>
          </a:p>
        </p:txBody>
      </p:sp>
      <p:sp>
        <p:nvSpPr>
          <p:cNvPr id="3" name="Content Placeholder 2">
            <a:extLst>
              <a:ext uri="{FF2B5EF4-FFF2-40B4-BE49-F238E27FC236}">
                <a16:creationId xmlns:a16="http://schemas.microsoft.com/office/drawing/2014/main" id="{0FE44857-6F57-4AED-AAC9-D00A73A808FE}"/>
              </a:ext>
            </a:extLst>
          </p:cNvPr>
          <p:cNvSpPr>
            <a:spLocks noGrp="1"/>
          </p:cNvSpPr>
          <p:nvPr>
            <p:ph idx="1"/>
          </p:nvPr>
        </p:nvSpPr>
        <p:spPr/>
        <p:txBody>
          <a:bodyPr/>
          <a:lstStyle/>
          <a:p>
            <a:r>
              <a:rPr lang="en-US" dirty="0"/>
              <a:t>Participation in regular aerobic exercise has been shown to have numerous beneficial effects resulting in an improved inflammatory profile and overall immune function in individuals suffering from chronic low-grad inflammation.</a:t>
            </a:r>
          </a:p>
          <a:p>
            <a:endParaRPr lang="en-US" dirty="0"/>
          </a:p>
          <a:p>
            <a:r>
              <a:rPr lang="en-US" dirty="0"/>
              <a:t>American College of Sports Medicine (ACSM) Recommendation</a:t>
            </a:r>
          </a:p>
          <a:p>
            <a:pPr lvl="1"/>
            <a:r>
              <a:rPr lang="en-US" dirty="0"/>
              <a:t>150-300 minutes/week of moderate aerobic exercise (65-75% </a:t>
            </a:r>
            <a:r>
              <a:rPr lang="en-US" dirty="0" err="1"/>
              <a:t>maxHR</a:t>
            </a:r>
            <a:r>
              <a:rPr lang="en-US" dirty="0"/>
              <a:t>)</a:t>
            </a:r>
          </a:p>
          <a:p>
            <a:pPr lvl="1"/>
            <a:r>
              <a:rPr lang="en-US" dirty="0"/>
              <a:t>75-150 minutes/week of high intensity aerobic exercise (76-96% </a:t>
            </a:r>
            <a:r>
              <a:rPr lang="en-US" dirty="0" err="1"/>
              <a:t>maxHR</a:t>
            </a:r>
            <a:r>
              <a:rPr lang="en-US" dirty="0"/>
              <a:t>)</a:t>
            </a:r>
          </a:p>
        </p:txBody>
      </p:sp>
      <p:pic>
        <p:nvPicPr>
          <p:cNvPr id="5" name="Picture 4" descr="Text&#10;&#10;Description automatically generated">
            <a:extLst>
              <a:ext uri="{FF2B5EF4-FFF2-40B4-BE49-F238E27FC236}">
                <a16:creationId xmlns:a16="http://schemas.microsoft.com/office/drawing/2014/main" id="{91F10BBF-9A27-48F1-9F08-413F0DAD3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737" y="4776787"/>
            <a:ext cx="3705225" cy="1228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875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63EA-F9AA-4373-B693-41029E4730F6}"/>
              </a:ext>
            </a:extLst>
          </p:cNvPr>
          <p:cNvSpPr>
            <a:spLocks noGrp="1"/>
          </p:cNvSpPr>
          <p:nvPr>
            <p:ph type="title"/>
          </p:nvPr>
        </p:nvSpPr>
        <p:spPr/>
        <p:txBody>
          <a:bodyPr>
            <a:normAutofit/>
          </a:bodyPr>
          <a:lstStyle/>
          <a:p>
            <a:r>
              <a:rPr lang="en-US" dirty="0"/>
              <a:t>Training Zones</a:t>
            </a:r>
            <a:br>
              <a:rPr lang="en-US" dirty="0"/>
            </a:br>
            <a:r>
              <a:rPr lang="en-US" sz="2000" dirty="0"/>
              <a:t>https://www.polar.com/blog/running-heart-rate-zones-basics/</a:t>
            </a:r>
          </a:p>
        </p:txBody>
      </p:sp>
      <p:graphicFrame>
        <p:nvGraphicFramePr>
          <p:cNvPr id="7" name="Content Placeholder 6">
            <a:extLst>
              <a:ext uri="{FF2B5EF4-FFF2-40B4-BE49-F238E27FC236}">
                <a16:creationId xmlns:a16="http://schemas.microsoft.com/office/drawing/2014/main" id="{5A47E35B-D257-4574-B520-6C372B0E160A}"/>
              </a:ext>
            </a:extLst>
          </p:cNvPr>
          <p:cNvGraphicFramePr>
            <a:graphicFrameLocks noGrp="1"/>
          </p:cNvGraphicFramePr>
          <p:nvPr>
            <p:ph idx="1"/>
            <p:extLst>
              <p:ext uri="{D42A27DB-BD31-4B8C-83A1-F6EECF244321}">
                <p14:modId xmlns:p14="http://schemas.microsoft.com/office/powerpoint/2010/main" val="411331253"/>
              </p:ext>
            </p:extLst>
          </p:nvPr>
        </p:nvGraphicFramePr>
        <p:xfrm>
          <a:off x="1524000" y="1943100"/>
          <a:ext cx="91440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595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63EA-F9AA-4373-B693-41029E4730F6}"/>
              </a:ext>
            </a:extLst>
          </p:cNvPr>
          <p:cNvSpPr>
            <a:spLocks noGrp="1"/>
          </p:cNvSpPr>
          <p:nvPr>
            <p:ph type="title"/>
          </p:nvPr>
        </p:nvSpPr>
        <p:spPr/>
        <p:txBody>
          <a:bodyPr>
            <a:normAutofit/>
          </a:bodyPr>
          <a:lstStyle/>
          <a:p>
            <a:r>
              <a:rPr lang="en-US" dirty="0"/>
              <a:t>Training Zones</a:t>
            </a:r>
            <a:br>
              <a:rPr lang="en-US" dirty="0"/>
            </a:br>
            <a:r>
              <a:rPr lang="en-US" sz="2000" dirty="0"/>
              <a:t>Energy </a:t>
            </a:r>
          </a:p>
        </p:txBody>
      </p:sp>
      <p:graphicFrame>
        <p:nvGraphicFramePr>
          <p:cNvPr id="7" name="Content Placeholder 6">
            <a:extLst>
              <a:ext uri="{FF2B5EF4-FFF2-40B4-BE49-F238E27FC236}">
                <a16:creationId xmlns:a16="http://schemas.microsoft.com/office/drawing/2014/main" id="{5A47E35B-D257-4574-B520-6C372B0E160A}"/>
              </a:ext>
            </a:extLst>
          </p:cNvPr>
          <p:cNvGraphicFramePr>
            <a:graphicFrameLocks noGrp="1"/>
          </p:cNvGraphicFramePr>
          <p:nvPr>
            <p:ph idx="1"/>
            <p:extLst>
              <p:ext uri="{D42A27DB-BD31-4B8C-83A1-F6EECF244321}">
                <p14:modId xmlns:p14="http://schemas.microsoft.com/office/powerpoint/2010/main" val="3054399743"/>
              </p:ext>
            </p:extLst>
          </p:nvPr>
        </p:nvGraphicFramePr>
        <p:xfrm>
          <a:off x="1524000" y="1600200"/>
          <a:ext cx="101917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25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022D-45CC-4C1D-8570-3DA69A2117FD}"/>
              </a:ext>
            </a:extLst>
          </p:cNvPr>
          <p:cNvSpPr>
            <a:spLocks noGrp="1"/>
          </p:cNvSpPr>
          <p:nvPr>
            <p:ph type="title"/>
          </p:nvPr>
        </p:nvSpPr>
        <p:spPr/>
        <p:txBody>
          <a:bodyPr/>
          <a:lstStyle/>
          <a:p>
            <a:r>
              <a:rPr lang="en-US" dirty="0"/>
              <a:t>Training Zones</a:t>
            </a:r>
          </a:p>
        </p:txBody>
      </p:sp>
      <p:graphicFrame>
        <p:nvGraphicFramePr>
          <p:cNvPr id="4" name="Content Placeholder 3">
            <a:extLst>
              <a:ext uri="{FF2B5EF4-FFF2-40B4-BE49-F238E27FC236}">
                <a16:creationId xmlns:a16="http://schemas.microsoft.com/office/drawing/2014/main" id="{FD2307BF-E081-49A7-97E7-FEC119A372ED}"/>
              </a:ext>
            </a:extLst>
          </p:cNvPr>
          <p:cNvGraphicFramePr>
            <a:graphicFrameLocks noGrp="1"/>
          </p:cNvGraphicFramePr>
          <p:nvPr>
            <p:ph idx="1"/>
            <p:extLst>
              <p:ext uri="{D42A27DB-BD31-4B8C-83A1-F6EECF244321}">
                <p14:modId xmlns:p14="http://schemas.microsoft.com/office/powerpoint/2010/main" val="1501810781"/>
              </p:ext>
            </p:extLst>
          </p:nvPr>
        </p:nvGraphicFramePr>
        <p:xfrm>
          <a:off x="1524000" y="1714500"/>
          <a:ext cx="91440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59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EF04-16FE-42AF-B33D-2713431383CA}"/>
              </a:ext>
            </a:extLst>
          </p:cNvPr>
          <p:cNvSpPr>
            <a:spLocks noGrp="1"/>
          </p:cNvSpPr>
          <p:nvPr>
            <p:ph type="title"/>
          </p:nvPr>
        </p:nvSpPr>
        <p:spPr/>
        <p:txBody>
          <a:bodyPr/>
          <a:lstStyle/>
          <a:p>
            <a:r>
              <a:rPr lang="en-US" dirty="0"/>
              <a:t>Energy Availability</a:t>
            </a:r>
          </a:p>
        </p:txBody>
      </p:sp>
      <p:sp>
        <p:nvSpPr>
          <p:cNvPr id="3" name="Content Placeholder 2">
            <a:extLst>
              <a:ext uri="{FF2B5EF4-FFF2-40B4-BE49-F238E27FC236}">
                <a16:creationId xmlns:a16="http://schemas.microsoft.com/office/drawing/2014/main" id="{D686E078-2F77-49AE-9DDA-140FD716F890}"/>
              </a:ext>
            </a:extLst>
          </p:cNvPr>
          <p:cNvSpPr>
            <a:spLocks noGrp="1"/>
          </p:cNvSpPr>
          <p:nvPr>
            <p:ph sz="half" idx="1"/>
          </p:nvPr>
        </p:nvSpPr>
        <p:spPr>
          <a:xfrm>
            <a:off x="800100" y="1938528"/>
            <a:ext cx="4495800" cy="4462272"/>
          </a:xfrm>
        </p:spPr>
        <p:txBody>
          <a:bodyPr>
            <a:normAutofit/>
          </a:bodyPr>
          <a:lstStyle/>
          <a:p>
            <a:r>
              <a:rPr lang="en-US" sz="2400" dirty="0"/>
              <a:t>1 gram of Fat = 9 Kcal</a:t>
            </a:r>
          </a:p>
          <a:p>
            <a:r>
              <a:rPr lang="en-US" sz="2400" dirty="0"/>
              <a:t>1 gram of carbohydrate = 4 Kcal</a:t>
            </a:r>
          </a:p>
        </p:txBody>
      </p:sp>
      <p:pic>
        <p:nvPicPr>
          <p:cNvPr id="6" name="Content Placeholder 5">
            <a:extLst>
              <a:ext uri="{FF2B5EF4-FFF2-40B4-BE49-F238E27FC236}">
                <a16:creationId xmlns:a16="http://schemas.microsoft.com/office/drawing/2014/main" id="{F59DDA4C-66F2-4D3A-B832-DCAF36C1073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06454" y="1600200"/>
            <a:ext cx="6481010" cy="3848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819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71B1A-98B7-4014-9EDE-E1185802509C}"/>
              </a:ext>
            </a:extLst>
          </p:cNvPr>
          <p:cNvSpPr>
            <a:spLocks noGrp="1"/>
          </p:cNvSpPr>
          <p:nvPr>
            <p:ph idx="1"/>
          </p:nvPr>
        </p:nvSpPr>
        <p:spPr/>
        <p:txBody>
          <a:bodyPr/>
          <a:lstStyle/>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34BD4B19-CBFA-4E2B-B425-405298B59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17" y="411445"/>
            <a:ext cx="4202365" cy="1328702"/>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166F4DAD-41B7-4956-AECD-89AE050EB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6274" y="275696"/>
            <a:ext cx="2133600" cy="16002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651BE8B-627A-49A6-8CC8-45F5D7815620}"/>
              </a:ext>
            </a:extLst>
          </p:cNvPr>
          <p:cNvSpPr txBox="1"/>
          <p:nvPr/>
        </p:nvSpPr>
        <p:spPr>
          <a:xfrm>
            <a:off x="2826326" y="2473037"/>
            <a:ext cx="6982691" cy="2862322"/>
          </a:xfrm>
          <a:prstGeom prst="rect">
            <a:avLst/>
          </a:prstGeom>
          <a:noFill/>
        </p:spPr>
        <p:txBody>
          <a:bodyPr wrap="square">
            <a:spAutoFit/>
          </a:bodyPr>
          <a:lstStyle/>
          <a:p>
            <a:pPr algn="l"/>
            <a:r>
              <a:rPr lang="en-US" sz="2000" b="1" dirty="0"/>
              <a:t>Christopher Fall  LMT, CSCS, ACSM EP-C, CES</a:t>
            </a:r>
          </a:p>
          <a:p>
            <a:pPr algn="l"/>
            <a:r>
              <a:rPr lang="en-US" sz="2000" b="1" dirty="0"/>
              <a:t>B.S. Kinesiology</a:t>
            </a:r>
          </a:p>
          <a:p>
            <a:pPr algn="l"/>
            <a:r>
              <a:rPr lang="en-US" sz="2000" b="1" i="1" dirty="0"/>
              <a:t>  </a:t>
            </a:r>
            <a:r>
              <a:rPr lang="en-US" sz="2000" i="1" dirty="0"/>
              <a:t>Licensed Massage Therapist</a:t>
            </a:r>
            <a:endParaRPr lang="en-US" sz="2000" b="1" dirty="0"/>
          </a:p>
          <a:p>
            <a:pPr algn="l"/>
            <a:r>
              <a:rPr lang="en-US" sz="2000" b="1" dirty="0"/>
              <a:t>  </a:t>
            </a:r>
            <a:r>
              <a:rPr lang="en-US" sz="2000" i="1" dirty="0"/>
              <a:t>NSCA - Certified Strength and Conditioning Coach</a:t>
            </a:r>
          </a:p>
          <a:p>
            <a:pPr algn="l"/>
            <a:r>
              <a:rPr lang="en-US" sz="2000" i="1" dirty="0"/>
              <a:t>  ACSM – Certified Exercise Physiologist</a:t>
            </a:r>
          </a:p>
          <a:p>
            <a:pPr algn="l"/>
            <a:r>
              <a:rPr lang="en-US" sz="2000" i="1" dirty="0"/>
              <a:t>  NASM - Corrective Exercise Specialist</a:t>
            </a:r>
          </a:p>
          <a:p>
            <a:r>
              <a:rPr lang="en-US" sz="2000" b="1" dirty="0"/>
              <a:t>DiLorenzo Pentagon Health Clinic</a:t>
            </a:r>
          </a:p>
          <a:p>
            <a:pPr algn="l"/>
            <a:r>
              <a:rPr lang="en-US" sz="2000" b="1" dirty="0"/>
              <a:t>Health Science Specialist</a:t>
            </a:r>
          </a:p>
          <a:p>
            <a:pPr algn="l"/>
            <a:r>
              <a:rPr lang="en-US" sz="2000" b="1" dirty="0"/>
              <a:t>Email – </a:t>
            </a:r>
            <a:r>
              <a:rPr lang="en-US" sz="2000" b="1" dirty="0">
                <a:hlinkClick r:id="rId4"/>
              </a:rPr>
              <a:t>Christopher.j.Fall.civ@health.mil</a:t>
            </a:r>
            <a:endParaRPr lang="en-US" sz="2000" b="1" dirty="0"/>
          </a:p>
        </p:txBody>
      </p:sp>
    </p:spTree>
    <p:extLst>
      <p:ext uri="{BB962C8B-B14F-4D97-AF65-F5344CB8AC3E}">
        <p14:creationId xmlns:p14="http://schemas.microsoft.com/office/powerpoint/2010/main" val="8543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A832F8-6E3E-47E1-9CC7-ECE085B1940D}"/>
              </a:ext>
            </a:extLst>
          </p:cNvPr>
          <p:cNvSpPr>
            <a:spLocks noGrp="1"/>
          </p:cNvSpPr>
          <p:nvPr>
            <p:ph type="title"/>
          </p:nvPr>
        </p:nvSpPr>
        <p:spPr/>
        <p:txBody>
          <a:bodyPr/>
          <a:lstStyle/>
          <a:p>
            <a:r>
              <a:rPr lang="en-US" dirty="0"/>
              <a:t>Zone 2 Training</a:t>
            </a:r>
            <a:br>
              <a:rPr lang="en-US" dirty="0"/>
            </a:br>
            <a:r>
              <a:rPr lang="en-US" sz="2800" dirty="0"/>
              <a:t>physiological Benefits</a:t>
            </a:r>
          </a:p>
        </p:txBody>
      </p:sp>
      <p:sp>
        <p:nvSpPr>
          <p:cNvPr id="6" name="Content Placeholder 5">
            <a:extLst>
              <a:ext uri="{FF2B5EF4-FFF2-40B4-BE49-F238E27FC236}">
                <a16:creationId xmlns:a16="http://schemas.microsoft.com/office/drawing/2014/main" id="{53F683C4-D7AD-4936-8969-CBFB35C1E548}"/>
              </a:ext>
            </a:extLst>
          </p:cNvPr>
          <p:cNvSpPr>
            <a:spLocks noGrp="1"/>
          </p:cNvSpPr>
          <p:nvPr>
            <p:ph idx="1"/>
          </p:nvPr>
        </p:nvSpPr>
        <p:spPr/>
        <p:txBody>
          <a:bodyPr/>
          <a:lstStyle/>
          <a:p>
            <a:r>
              <a:rPr lang="en-US" sz="2800" dirty="0"/>
              <a:t>Increase in the number of mitochondria</a:t>
            </a:r>
          </a:p>
          <a:p>
            <a:r>
              <a:rPr lang="en-US" sz="2800" dirty="0"/>
              <a:t>Increase in mitochondrial efficiency</a:t>
            </a:r>
          </a:p>
          <a:p>
            <a:r>
              <a:rPr lang="en-US" sz="2800" dirty="0"/>
              <a:t>Increase in “metabolic flexibility”</a:t>
            </a:r>
          </a:p>
          <a:p>
            <a:pPr lvl="1"/>
            <a:r>
              <a:rPr lang="en-US" sz="2400" dirty="0"/>
              <a:t>Ability to utilize fat and glucose as energy source</a:t>
            </a:r>
          </a:p>
          <a:p>
            <a:r>
              <a:rPr lang="en-US" sz="2800" dirty="0"/>
              <a:t>Lower resting heart rate</a:t>
            </a:r>
          </a:p>
          <a:p>
            <a:r>
              <a:rPr lang="en-US" sz="2800" dirty="0"/>
              <a:t>A decrease in blood pressure</a:t>
            </a:r>
          </a:p>
          <a:p>
            <a:r>
              <a:rPr lang="en-US" sz="2800" dirty="0"/>
              <a:t>Improves insulin resistance</a:t>
            </a:r>
          </a:p>
          <a:p>
            <a:endParaRPr lang="en-US" dirty="0"/>
          </a:p>
        </p:txBody>
      </p:sp>
      <p:sp>
        <p:nvSpPr>
          <p:cNvPr id="7" name="TextBox 6">
            <a:extLst>
              <a:ext uri="{FF2B5EF4-FFF2-40B4-BE49-F238E27FC236}">
                <a16:creationId xmlns:a16="http://schemas.microsoft.com/office/drawing/2014/main" id="{011E2FBD-6673-4CD6-A618-D1F3C14E0E09}"/>
              </a:ext>
            </a:extLst>
          </p:cNvPr>
          <p:cNvSpPr txBox="1"/>
          <p:nvPr/>
        </p:nvSpPr>
        <p:spPr>
          <a:xfrm>
            <a:off x="3771900" y="5877580"/>
            <a:ext cx="8420100" cy="523220"/>
          </a:xfrm>
          <a:prstGeom prst="rect">
            <a:avLst/>
          </a:prstGeom>
          <a:noFill/>
        </p:spPr>
        <p:txBody>
          <a:bodyPr wrap="square">
            <a:spAutoFit/>
          </a:bodyPr>
          <a:lstStyle/>
          <a:p>
            <a:r>
              <a:rPr lang="en-US" sz="1400" dirty="0">
                <a:effectLst/>
              </a:rPr>
              <a:t>Luks, H. J. (2022, July 11). </a:t>
            </a:r>
            <a:r>
              <a:rPr lang="en-US" sz="1400" i="1" dirty="0">
                <a:effectLst/>
              </a:rPr>
              <a:t>Zone 2 heart rate training for longevity and performance</a:t>
            </a:r>
            <a:r>
              <a:rPr lang="en-US" sz="1400" dirty="0">
                <a:effectLst/>
              </a:rPr>
              <a:t>. Howard J. Luks, MD. Retrieved December 1, 2022, from https://www.howardluksmd.com/zone-2-hr-training-live-longer-less-injury/ </a:t>
            </a:r>
          </a:p>
        </p:txBody>
      </p:sp>
    </p:spTree>
    <p:extLst>
      <p:ext uri="{BB962C8B-B14F-4D97-AF65-F5344CB8AC3E}">
        <p14:creationId xmlns:p14="http://schemas.microsoft.com/office/powerpoint/2010/main" val="185810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D3FA-FC5F-4206-976A-F3EA77F0C2C6}"/>
              </a:ext>
            </a:extLst>
          </p:cNvPr>
          <p:cNvSpPr>
            <a:spLocks noGrp="1"/>
          </p:cNvSpPr>
          <p:nvPr>
            <p:ph type="title"/>
          </p:nvPr>
        </p:nvSpPr>
        <p:spPr/>
        <p:txBody>
          <a:bodyPr/>
          <a:lstStyle/>
          <a:p>
            <a:r>
              <a:rPr lang="en-US" dirty="0"/>
              <a:t>Zone 2 Training</a:t>
            </a:r>
            <a:br>
              <a:rPr lang="en-US" dirty="0"/>
            </a:br>
            <a:r>
              <a:rPr lang="en-US" sz="2800" dirty="0"/>
              <a:t>Mitochondria</a:t>
            </a:r>
          </a:p>
        </p:txBody>
      </p:sp>
      <p:sp>
        <p:nvSpPr>
          <p:cNvPr id="3" name="Content Placeholder 2">
            <a:extLst>
              <a:ext uri="{FF2B5EF4-FFF2-40B4-BE49-F238E27FC236}">
                <a16:creationId xmlns:a16="http://schemas.microsoft.com/office/drawing/2014/main" id="{F2D75D04-018B-4285-8449-35ECF68A2260}"/>
              </a:ext>
            </a:extLst>
          </p:cNvPr>
          <p:cNvSpPr>
            <a:spLocks noGrp="1"/>
          </p:cNvSpPr>
          <p:nvPr>
            <p:ph sz="half" idx="1"/>
          </p:nvPr>
        </p:nvSpPr>
        <p:spPr/>
        <p:txBody>
          <a:bodyPr/>
          <a:lstStyle/>
          <a:p>
            <a:r>
              <a:rPr lang="en-US" b="1" dirty="0"/>
              <a:t>Increases the number and efficiency of mitochondria in your body</a:t>
            </a:r>
          </a:p>
          <a:p>
            <a:pPr lvl="1"/>
            <a:r>
              <a:rPr lang="en-US" dirty="0"/>
              <a:t>Stimulate mitochondria to create the most ATP (energy)</a:t>
            </a:r>
          </a:p>
          <a:p>
            <a:pPr lvl="1"/>
            <a:r>
              <a:rPr lang="en-US" dirty="0"/>
              <a:t>Improve mitochondrial efficiency at burning </a:t>
            </a:r>
            <a:r>
              <a:rPr lang="en-US" b="1" dirty="0"/>
              <a:t>FAT</a:t>
            </a:r>
          </a:p>
          <a:p>
            <a:pPr lvl="1"/>
            <a:endParaRPr lang="en-US" dirty="0"/>
          </a:p>
          <a:p>
            <a:r>
              <a:rPr lang="en-US" dirty="0">
                <a:solidFill>
                  <a:srgbClr val="FF0000"/>
                </a:solidFill>
              </a:rPr>
              <a:t>Poorly functioning mitochondria or “mitochondrial dysfunction” is seen in people w/ heart disease, dementia, Type 2 diabetes, Metabolic Syndrome</a:t>
            </a:r>
          </a:p>
        </p:txBody>
      </p:sp>
      <p:pic>
        <p:nvPicPr>
          <p:cNvPr id="6" name="Content Placeholder 5" descr="A close up of a leaf&#10;&#10;Description automatically generated with low confidence">
            <a:extLst>
              <a:ext uri="{FF2B5EF4-FFF2-40B4-BE49-F238E27FC236}">
                <a16:creationId xmlns:a16="http://schemas.microsoft.com/office/drawing/2014/main" id="{05EFA3D4-1A36-4514-AB4B-2677DCFABAC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43547" y="1926938"/>
            <a:ext cx="3407792" cy="2421326"/>
          </a:xfrm>
        </p:spPr>
      </p:pic>
      <p:sp>
        <p:nvSpPr>
          <p:cNvPr id="8" name="Speech Bubble: Rectangle 7">
            <a:extLst>
              <a:ext uri="{FF2B5EF4-FFF2-40B4-BE49-F238E27FC236}">
                <a16:creationId xmlns:a16="http://schemas.microsoft.com/office/drawing/2014/main" id="{300A8B3C-1C33-4902-B984-D11E4E937890}"/>
              </a:ext>
            </a:extLst>
          </p:cNvPr>
          <p:cNvSpPr/>
          <p:nvPr/>
        </p:nvSpPr>
        <p:spPr>
          <a:xfrm>
            <a:off x="8093413" y="700391"/>
            <a:ext cx="2315183" cy="661481"/>
          </a:xfrm>
          <a:prstGeom prst="wedgeRectCallout">
            <a:avLst>
              <a:gd name="adj1" fmla="val -23774"/>
              <a:gd name="adj2" fmla="val 2110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Powerhouse</a:t>
            </a:r>
          </a:p>
        </p:txBody>
      </p:sp>
      <p:sp>
        <p:nvSpPr>
          <p:cNvPr id="7" name="TextBox 6">
            <a:extLst>
              <a:ext uri="{FF2B5EF4-FFF2-40B4-BE49-F238E27FC236}">
                <a16:creationId xmlns:a16="http://schemas.microsoft.com/office/drawing/2014/main" id="{01A8CCAA-AA1A-485F-A6D9-2F7DDDFB3441}"/>
              </a:ext>
            </a:extLst>
          </p:cNvPr>
          <p:cNvSpPr txBox="1"/>
          <p:nvPr/>
        </p:nvSpPr>
        <p:spPr>
          <a:xfrm>
            <a:off x="2781300" y="5767852"/>
            <a:ext cx="9639300" cy="523220"/>
          </a:xfrm>
          <a:prstGeom prst="rect">
            <a:avLst/>
          </a:prstGeom>
          <a:noFill/>
        </p:spPr>
        <p:txBody>
          <a:bodyPr wrap="square">
            <a:spAutoFit/>
          </a:bodyPr>
          <a:lstStyle/>
          <a:p>
            <a:r>
              <a:rPr lang="en-US" sz="1400" dirty="0">
                <a:effectLst/>
              </a:rPr>
              <a:t>Luks, H. J. (2022, July 11). </a:t>
            </a:r>
            <a:r>
              <a:rPr lang="en-US" sz="1400" i="1" dirty="0">
                <a:effectLst/>
              </a:rPr>
              <a:t>Zone 2 heart rate training for longevity and performance</a:t>
            </a:r>
            <a:r>
              <a:rPr lang="en-US" sz="1400" dirty="0">
                <a:effectLst/>
              </a:rPr>
              <a:t>. Howard J. Luks, MD. Retrieved December 1, 2022, from https://www.howardluksmd.com/zone-2-hr-training-live-longer-less-injury/ </a:t>
            </a:r>
          </a:p>
        </p:txBody>
      </p:sp>
    </p:spTree>
    <p:extLst>
      <p:ext uri="{BB962C8B-B14F-4D97-AF65-F5344CB8AC3E}">
        <p14:creationId xmlns:p14="http://schemas.microsoft.com/office/powerpoint/2010/main" val="12116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B151-CE1A-4C57-BB22-6C2E725507C9}"/>
              </a:ext>
            </a:extLst>
          </p:cNvPr>
          <p:cNvSpPr>
            <a:spLocks noGrp="1"/>
          </p:cNvSpPr>
          <p:nvPr>
            <p:ph type="title"/>
          </p:nvPr>
        </p:nvSpPr>
        <p:spPr>
          <a:xfrm>
            <a:off x="590550" y="457200"/>
            <a:ext cx="11068050" cy="1143000"/>
          </a:xfrm>
        </p:spPr>
        <p:txBody>
          <a:bodyPr>
            <a:normAutofit/>
          </a:bodyPr>
          <a:lstStyle/>
          <a:p>
            <a:r>
              <a:rPr lang="en-US" dirty="0"/>
              <a:t>Longevity</a:t>
            </a:r>
            <a:br>
              <a:rPr lang="en-US" dirty="0"/>
            </a:br>
            <a:r>
              <a:rPr lang="en-US" sz="2800" dirty="0"/>
              <a:t>Mitochondrial Health</a:t>
            </a:r>
          </a:p>
        </p:txBody>
      </p:sp>
      <p:sp>
        <p:nvSpPr>
          <p:cNvPr id="3" name="Content Placeholder 2">
            <a:extLst>
              <a:ext uri="{FF2B5EF4-FFF2-40B4-BE49-F238E27FC236}">
                <a16:creationId xmlns:a16="http://schemas.microsoft.com/office/drawing/2014/main" id="{783B9451-48CF-4B41-B13D-A90A1E8B3C3B}"/>
              </a:ext>
            </a:extLst>
          </p:cNvPr>
          <p:cNvSpPr>
            <a:spLocks noGrp="1"/>
          </p:cNvSpPr>
          <p:nvPr>
            <p:ph idx="1"/>
          </p:nvPr>
        </p:nvSpPr>
        <p:spPr>
          <a:xfrm>
            <a:off x="1524000" y="1714500"/>
            <a:ext cx="9144000" cy="2400300"/>
          </a:xfrm>
        </p:spPr>
        <p:txBody>
          <a:bodyPr>
            <a:normAutofit/>
          </a:bodyPr>
          <a:lstStyle/>
          <a:p>
            <a:r>
              <a:rPr lang="en-US" sz="2800" dirty="0"/>
              <a:t>Mitochondrial dysfunction has been reported to play a role in many human disease and disrupted mitochondrial function is a hall mark of aging</a:t>
            </a:r>
          </a:p>
        </p:txBody>
      </p:sp>
      <p:sp>
        <p:nvSpPr>
          <p:cNvPr id="4" name="TextBox 3">
            <a:extLst>
              <a:ext uri="{FF2B5EF4-FFF2-40B4-BE49-F238E27FC236}">
                <a16:creationId xmlns:a16="http://schemas.microsoft.com/office/drawing/2014/main" id="{1A26DC52-F912-4E48-8000-46573F02C0B0}"/>
              </a:ext>
            </a:extLst>
          </p:cNvPr>
          <p:cNvSpPr txBox="1"/>
          <p:nvPr/>
        </p:nvSpPr>
        <p:spPr>
          <a:xfrm>
            <a:off x="1524000" y="5343954"/>
            <a:ext cx="8248650" cy="830997"/>
          </a:xfrm>
          <a:prstGeom prst="rect">
            <a:avLst/>
          </a:prstGeom>
          <a:noFill/>
        </p:spPr>
        <p:txBody>
          <a:bodyPr wrap="square" rtlCol="0">
            <a:spAutoFit/>
          </a:bodyPr>
          <a:lstStyle/>
          <a:p>
            <a:r>
              <a:rPr lang="en-US" sz="1600" b="0" i="0" dirty="0">
                <a:solidFill>
                  <a:srgbClr val="212121"/>
                </a:solidFill>
                <a:effectLst/>
                <a:latin typeface="BlinkMacSystemFont"/>
              </a:rPr>
              <a:t>Bornstein R, Gonzalez B, Johnson SC. Mitochondrial pathways in human health and aging. Mitochondrion. 2020 Sep;54:72-84. </a:t>
            </a:r>
            <a:r>
              <a:rPr lang="en-US" sz="1600" b="0" i="0" dirty="0" err="1">
                <a:solidFill>
                  <a:srgbClr val="212121"/>
                </a:solidFill>
                <a:effectLst/>
                <a:latin typeface="BlinkMacSystemFont"/>
              </a:rPr>
              <a:t>doi</a:t>
            </a:r>
            <a:r>
              <a:rPr lang="en-US" sz="1600" b="0" i="0" dirty="0">
                <a:solidFill>
                  <a:srgbClr val="212121"/>
                </a:solidFill>
                <a:effectLst/>
                <a:latin typeface="BlinkMacSystemFont"/>
              </a:rPr>
              <a:t>: 10.1016/j.mito.2020.07.007. </a:t>
            </a:r>
            <a:r>
              <a:rPr lang="en-US" sz="1600" b="0" i="0" dirty="0" err="1">
                <a:solidFill>
                  <a:srgbClr val="212121"/>
                </a:solidFill>
                <a:effectLst/>
                <a:latin typeface="BlinkMacSystemFont"/>
              </a:rPr>
              <a:t>Epub</a:t>
            </a:r>
            <a:r>
              <a:rPr lang="en-US" sz="1600" b="0" i="0" dirty="0">
                <a:solidFill>
                  <a:srgbClr val="212121"/>
                </a:solidFill>
                <a:effectLst/>
                <a:latin typeface="BlinkMacSystemFont"/>
              </a:rPr>
              <a:t> 2020 Jul 30. PMID: 32738358; PMCID: PMC7508824.</a:t>
            </a:r>
            <a:endParaRPr lang="en-US" sz="1600" dirty="0"/>
          </a:p>
        </p:txBody>
      </p:sp>
      <p:pic>
        <p:nvPicPr>
          <p:cNvPr id="6" name="Picture 5" descr="A person and person riding bikes&#10;&#10;Description automatically generated with low confidence">
            <a:extLst>
              <a:ext uri="{FF2B5EF4-FFF2-40B4-BE49-F238E27FC236}">
                <a16:creationId xmlns:a16="http://schemas.microsoft.com/office/drawing/2014/main" id="{EB7A2CBF-74D3-4836-AE12-70734BB68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754" y="2743200"/>
            <a:ext cx="3672346" cy="2288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584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C4C71-A305-41D0-99D0-095DF97156C5}"/>
              </a:ext>
            </a:extLst>
          </p:cNvPr>
          <p:cNvSpPr>
            <a:spLocks noGrp="1"/>
          </p:cNvSpPr>
          <p:nvPr>
            <p:ph type="title"/>
          </p:nvPr>
        </p:nvSpPr>
        <p:spPr/>
        <p:txBody>
          <a:bodyPr/>
          <a:lstStyle/>
          <a:p>
            <a:r>
              <a:rPr lang="en-US" dirty="0"/>
              <a:t>Zone 2 training</a:t>
            </a:r>
            <a:br>
              <a:rPr lang="en-US" dirty="0"/>
            </a:br>
            <a:r>
              <a:rPr lang="en-US" sz="2800" dirty="0"/>
              <a:t>Cardiovascular Health</a:t>
            </a:r>
            <a:endParaRPr lang="en-US" dirty="0"/>
          </a:p>
        </p:txBody>
      </p:sp>
      <p:sp>
        <p:nvSpPr>
          <p:cNvPr id="7" name="Content Placeholder 6">
            <a:extLst>
              <a:ext uri="{FF2B5EF4-FFF2-40B4-BE49-F238E27FC236}">
                <a16:creationId xmlns:a16="http://schemas.microsoft.com/office/drawing/2014/main" id="{801FD113-D501-43FE-9650-CA1C5903B55E}"/>
              </a:ext>
            </a:extLst>
          </p:cNvPr>
          <p:cNvSpPr>
            <a:spLocks noGrp="1"/>
          </p:cNvSpPr>
          <p:nvPr>
            <p:ph sz="half" idx="1"/>
          </p:nvPr>
        </p:nvSpPr>
        <p:spPr/>
        <p:txBody>
          <a:bodyPr/>
          <a:lstStyle/>
          <a:p>
            <a:r>
              <a:rPr lang="en-US" b="1" dirty="0"/>
              <a:t>Improves Cardiovascular Health</a:t>
            </a:r>
          </a:p>
          <a:p>
            <a:pPr lvl="1"/>
            <a:r>
              <a:rPr lang="en-US" dirty="0"/>
              <a:t>Increased Stroke Volume</a:t>
            </a:r>
          </a:p>
          <a:p>
            <a:pPr lvl="1"/>
            <a:r>
              <a:rPr lang="en-US" dirty="0"/>
              <a:t>Increased vascularity enabling the more oxygenated blood to be delivered to the body</a:t>
            </a:r>
          </a:p>
          <a:p>
            <a:pPr lvl="1"/>
            <a:r>
              <a:rPr lang="en-US" dirty="0"/>
              <a:t>Lower Resting Heart Rate</a:t>
            </a:r>
          </a:p>
          <a:p>
            <a:pPr lvl="2"/>
            <a:r>
              <a:rPr lang="en-US" dirty="0"/>
              <a:t>Normal range – 60-100 beats per minute</a:t>
            </a:r>
          </a:p>
        </p:txBody>
      </p:sp>
      <p:pic>
        <p:nvPicPr>
          <p:cNvPr id="10" name="Content Placeholder 9" descr="A picture containing toiletry, cosmetic&#10;&#10;Description automatically generated">
            <a:extLst>
              <a:ext uri="{FF2B5EF4-FFF2-40B4-BE49-F238E27FC236}">
                <a16:creationId xmlns:a16="http://schemas.microsoft.com/office/drawing/2014/main" id="{4224F7F6-9094-4869-BF86-0355DE260E4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9525" y="514044"/>
            <a:ext cx="3362325" cy="5431895"/>
          </a:xfrm>
        </p:spPr>
      </p:pic>
      <p:sp>
        <p:nvSpPr>
          <p:cNvPr id="6" name="TextBox 5">
            <a:extLst>
              <a:ext uri="{FF2B5EF4-FFF2-40B4-BE49-F238E27FC236}">
                <a16:creationId xmlns:a16="http://schemas.microsoft.com/office/drawing/2014/main" id="{5091C91D-8749-4FA1-AF3A-D624AC3EA19E}"/>
              </a:ext>
            </a:extLst>
          </p:cNvPr>
          <p:cNvSpPr txBox="1"/>
          <p:nvPr/>
        </p:nvSpPr>
        <p:spPr>
          <a:xfrm>
            <a:off x="238125" y="5715107"/>
            <a:ext cx="7067550" cy="461665"/>
          </a:xfrm>
          <a:prstGeom prst="rect">
            <a:avLst/>
          </a:prstGeom>
          <a:noFill/>
        </p:spPr>
        <p:txBody>
          <a:bodyPr wrap="square">
            <a:spAutoFit/>
          </a:bodyPr>
          <a:lstStyle/>
          <a:p>
            <a:r>
              <a:rPr lang="en-US" sz="1200" dirty="0">
                <a:effectLst/>
              </a:rPr>
              <a:t>Luks, H. J. (2022, July 11). </a:t>
            </a:r>
            <a:r>
              <a:rPr lang="en-US" sz="1200" i="1" dirty="0">
                <a:effectLst/>
              </a:rPr>
              <a:t>Zone 2 heart rate training for longevity and performance</a:t>
            </a:r>
            <a:r>
              <a:rPr lang="en-US" sz="1200" dirty="0">
                <a:effectLst/>
              </a:rPr>
              <a:t>. Howard J. Luks, MD. Retrieved December 1, 2022, from https://www.howardluksmd.com/zone-2-hr-training-live-longer-less-injury/ </a:t>
            </a:r>
          </a:p>
        </p:txBody>
      </p:sp>
    </p:spTree>
    <p:extLst>
      <p:ext uri="{BB962C8B-B14F-4D97-AF65-F5344CB8AC3E}">
        <p14:creationId xmlns:p14="http://schemas.microsoft.com/office/powerpoint/2010/main" val="213079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C4C71-A305-41D0-99D0-095DF97156C5}"/>
              </a:ext>
            </a:extLst>
          </p:cNvPr>
          <p:cNvSpPr>
            <a:spLocks noGrp="1"/>
          </p:cNvSpPr>
          <p:nvPr>
            <p:ph type="title"/>
          </p:nvPr>
        </p:nvSpPr>
        <p:spPr/>
        <p:txBody>
          <a:bodyPr/>
          <a:lstStyle/>
          <a:p>
            <a:r>
              <a:rPr lang="en-US" dirty="0"/>
              <a:t>Zone 2 training</a:t>
            </a:r>
            <a:br>
              <a:rPr lang="en-US" dirty="0"/>
            </a:br>
            <a:r>
              <a:rPr lang="en-US" sz="2800" dirty="0"/>
              <a:t>Additional Benefits</a:t>
            </a:r>
            <a:endParaRPr lang="en-US" dirty="0"/>
          </a:p>
        </p:txBody>
      </p:sp>
      <p:sp>
        <p:nvSpPr>
          <p:cNvPr id="7" name="Content Placeholder 6">
            <a:extLst>
              <a:ext uri="{FF2B5EF4-FFF2-40B4-BE49-F238E27FC236}">
                <a16:creationId xmlns:a16="http://schemas.microsoft.com/office/drawing/2014/main" id="{801FD113-D501-43FE-9650-CA1C5903B55E}"/>
              </a:ext>
            </a:extLst>
          </p:cNvPr>
          <p:cNvSpPr>
            <a:spLocks noGrp="1"/>
          </p:cNvSpPr>
          <p:nvPr>
            <p:ph idx="1"/>
          </p:nvPr>
        </p:nvSpPr>
        <p:spPr/>
        <p:txBody>
          <a:bodyPr>
            <a:normAutofit/>
          </a:bodyPr>
          <a:lstStyle/>
          <a:p>
            <a:r>
              <a:rPr lang="en-US" sz="2800" b="1" dirty="0"/>
              <a:t>Improves work capacity during exercise</a:t>
            </a:r>
          </a:p>
          <a:p>
            <a:r>
              <a:rPr lang="en-US" sz="2800" b="1" dirty="0">
                <a:solidFill>
                  <a:srgbClr val="FF0000"/>
                </a:solidFill>
              </a:rPr>
              <a:t>Reduced risk of injury</a:t>
            </a:r>
          </a:p>
          <a:p>
            <a:r>
              <a:rPr lang="en-US" sz="2800" b="1" dirty="0"/>
              <a:t>Enhance recovery from injury and/or strenuous exercise</a:t>
            </a:r>
          </a:p>
          <a:p>
            <a:r>
              <a:rPr lang="en-US" sz="2800" b="1" dirty="0"/>
              <a:t>Enhanced mood, stress reliever</a:t>
            </a:r>
            <a:endParaRPr lang="en-US" sz="2800" dirty="0"/>
          </a:p>
        </p:txBody>
      </p:sp>
    </p:spTree>
    <p:extLst>
      <p:ext uri="{BB962C8B-B14F-4D97-AF65-F5344CB8AC3E}">
        <p14:creationId xmlns:p14="http://schemas.microsoft.com/office/powerpoint/2010/main" val="208302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6680-5543-44E6-BA19-B787CC0CF6BA}"/>
              </a:ext>
            </a:extLst>
          </p:cNvPr>
          <p:cNvSpPr>
            <a:spLocks noGrp="1"/>
          </p:cNvSpPr>
          <p:nvPr>
            <p:ph type="title"/>
          </p:nvPr>
        </p:nvSpPr>
        <p:spPr/>
        <p:txBody>
          <a:bodyPr/>
          <a:lstStyle/>
          <a:p>
            <a:r>
              <a:rPr lang="en-US" dirty="0"/>
              <a:t>Math time!</a:t>
            </a:r>
          </a:p>
        </p:txBody>
      </p:sp>
      <p:pic>
        <p:nvPicPr>
          <p:cNvPr id="5" name="Content Placeholder 4" descr="A picture containing text, blackboard&#10;&#10;Description automatically generated">
            <a:extLst>
              <a:ext uri="{FF2B5EF4-FFF2-40B4-BE49-F238E27FC236}">
                <a16:creationId xmlns:a16="http://schemas.microsoft.com/office/drawing/2014/main" id="{AA0A90AE-E00C-4614-BF53-CBE91AFC42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9753" y="1905000"/>
            <a:ext cx="9058248" cy="4057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163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D319-2832-428B-9F78-B9CE4ADE2D0C}"/>
              </a:ext>
            </a:extLst>
          </p:cNvPr>
          <p:cNvSpPr>
            <a:spLocks noGrp="1"/>
          </p:cNvSpPr>
          <p:nvPr>
            <p:ph type="title"/>
          </p:nvPr>
        </p:nvSpPr>
        <p:spPr/>
        <p:txBody>
          <a:bodyPr/>
          <a:lstStyle/>
          <a:p>
            <a:r>
              <a:rPr lang="en-US" dirty="0"/>
              <a:t>Karvonen Formula</a:t>
            </a:r>
          </a:p>
        </p:txBody>
      </p:sp>
      <p:sp>
        <p:nvSpPr>
          <p:cNvPr id="3" name="Content Placeholder 2">
            <a:extLst>
              <a:ext uri="{FF2B5EF4-FFF2-40B4-BE49-F238E27FC236}">
                <a16:creationId xmlns:a16="http://schemas.microsoft.com/office/drawing/2014/main" id="{083427A1-2D76-4DCC-89C6-FBD957006967}"/>
              </a:ext>
            </a:extLst>
          </p:cNvPr>
          <p:cNvSpPr>
            <a:spLocks noGrp="1"/>
          </p:cNvSpPr>
          <p:nvPr>
            <p:ph idx="1"/>
          </p:nvPr>
        </p:nvSpPr>
        <p:spPr/>
        <p:txBody>
          <a:bodyPr/>
          <a:lstStyle/>
          <a:p>
            <a:pPr marL="45720" indent="0">
              <a:buNone/>
            </a:pPr>
            <a:endParaRPr lang="en-US" dirty="0"/>
          </a:p>
          <a:p>
            <a:pPr marL="45720" indent="0">
              <a:buNone/>
            </a:pPr>
            <a:endParaRPr lang="en-US" dirty="0"/>
          </a:p>
          <a:p>
            <a:pPr marL="45720" indent="0" algn="ctr">
              <a:buNone/>
            </a:pPr>
            <a:r>
              <a:rPr lang="en-US" sz="2400" dirty="0"/>
              <a:t>Target Heart Rate = ((max HR – resting HR) x %intensity) + resting HR</a:t>
            </a:r>
          </a:p>
          <a:p>
            <a:pPr marL="45720" indent="0" algn="ctr">
              <a:buNone/>
            </a:pPr>
            <a:endParaRPr lang="en-US" sz="2400" dirty="0"/>
          </a:p>
          <a:p>
            <a:pPr marL="45720" indent="0" algn="ctr">
              <a:buNone/>
            </a:pPr>
            <a:r>
              <a:rPr lang="en-US" sz="2400" dirty="0"/>
              <a:t>Age-predicted Maximum Heart Rate = 220 – Age</a:t>
            </a:r>
          </a:p>
          <a:p>
            <a:pPr marL="45720" indent="0" algn="ctr">
              <a:buNone/>
            </a:pPr>
            <a:endParaRPr lang="en-US" sz="2400" dirty="0"/>
          </a:p>
          <a:p>
            <a:pPr marL="45720" indent="0" algn="ctr">
              <a:buNone/>
            </a:pPr>
            <a:endParaRPr lang="en-US" sz="2400" dirty="0"/>
          </a:p>
        </p:txBody>
      </p:sp>
    </p:spTree>
    <p:extLst>
      <p:ext uri="{BB962C8B-B14F-4D97-AF65-F5344CB8AC3E}">
        <p14:creationId xmlns:p14="http://schemas.microsoft.com/office/powerpoint/2010/main" val="12258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D319-2832-428B-9F78-B9CE4ADE2D0C}"/>
              </a:ext>
            </a:extLst>
          </p:cNvPr>
          <p:cNvSpPr>
            <a:spLocks noGrp="1"/>
          </p:cNvSpPr>
          <p:nvPr>
            <p:ph type="title"/>
          </p:nvPr>
        </p:nvSpPr>
        <p:spPr/>
        <p:txBody>
          <a:bodyPr/>
          <a:lstStyle/>
          <a:p>
            <a:r>
              <a:rPr lang="en-US" dirty="0"/>
              <a:t>Karvonen Formula</a:t>
            </a:r>
          </a:p>
        </p:txBody>
      </p:sp>
      <p:sp>
        <p:nvSpPr>
          <p:cNvPr id="3" name="Content Placeholder 2">
            <a:extLst>
              <a:ext uri="{FF2B5EF4-FFF2-40B4-BE49-F238E27FC236}">
                <a16:creationId xmlns:a16="http://schemas.microsoft.com/office/drawing/2014/main" id="{083427A1-2D76-4DCC-89C6-FBD957006967}"/>
              </a:ext>
            </a:extLst>
          </p:cNvPr>
          <p:cNvSpPr>
            <a:spLocks noGrp="1"/>
          </p:cNvSpPr>
          <p:nvPr>
            <p:ph idx="1"/>
          </p:nvPr>
        </p:nvSpPr>
        <p:spPr/>
        <p:txBody>
          <a:bodyPr/>
          <a:lstStyle/>
          <a:p>
            <a:pPr marL="45720" indent="0">
              <a:buNone/>
            </a:pPr>
            <a:endParaRPr lang="en-US" dirty="0"/>
          </a:p>
          <a:p>
            <a:pPr marL="45720" indent="0">
              <a:buNone/>
            </a:pPr>
            <a:r>
              <a:rPr lang="en-US" dirty="0"/>
              <a:t>Age: 45</a:t>
            </a:r>
          </a:p>
          <a:p>
            <a:pPr marL="45720" indent="0">
              <a:buNone/>
            </a:pPr>
            <a:r>
              <a:rPr lang="en-US" dirty="0"/>
              <a:t>Resting Heart Rate: 62 beats per minute</a:t>
            </a:r>
          </a:p>
          <a:p>
            <a:pPr marL="45720" indent="0">
              <a:buNone/>
            </a:pPr>
            <a:r>
              <a:rPr lang="en-US" dirty="0"/>
              <a:t>Age-predicted Maximum Heart Rate = 220 – 45 = 175 beats per minute</a:t>
            </a:r>
          </a:p>
          <a:p>
            <a:pPr marL="45720" indent="0" algn="ctr">
              <a:buNone/>
            </a:pPr>
            <a:r>
              <a:rPr lang="en-US" sz="2400" dirty="0"/>
              <a:t>Target Heart Rate = ((max HR – resting HR) x %intensity) + resting HR</a:t>
            </a:r>
          </a:p>
          <a:p>
            <a:pPr marL="45720" indent="0" algn="ctr">
              <a:buNone/>
            </a:pPr>
            <a:r>
              <a:rPr lang="en-US" sz="2400" dirty="0"/>
              <a:t>((175 – 62) x </a:t>
            </a:r>
            <a:r>
              <a:rPr lang="en-US" sz="2400" dirty="0">
                <a:solidFill>
                  <a:srgbClr val="FF0000"/>
                </a:solidFill>
              </a:rPr>
              <a:t>60%</a:t>
            </a:r>
            <a:r>
              <a:rPr lang="en-US" sz="2400" dirty="0"/>
              <a:t>) + 62 = 129 beats per minute</a:t>
            </a:r>
          </a:p>
          <a:p>
            <a:pPr marL="45720" indent="0" algn="ctr">
              <a:buNone/>
            </a:pPr>
            <a:r>
              <a:rPr lang="en-US" sz="2400" dirty="0"/>
              <a:t>((175 – 62) x </a:t>
            </a:r>
            <a:r>
              <a:rPr lang="en-US" sz="2400" dirty="0">
                <a:solidFill>
                  <a:srgbClr val="FF0000"/>
                </a:solidFill>
              </a:rPr>
              <a:t>70%</a:t>
            </a:r>
            <a:r>
              <a:rPr lang="en-US" sz="2400" dirty="0"/>
              <a:t>) + 62 = 141 beats per minute</a:t>
            </a:r>
          </a:p>
          <a:p>
            <a:pPr marL="45720" indent="0" algn="ctr">
              <a:buNone/>
            </a:pPr>
            <a:endParaRPr lang="en-US" sz="2400" dirty="0"/>
          </a:p>
          <a:p>
            <a:pPr marL="45720" indent="0" algn="ctr">
              <a:buNone/>
            </a:pPr>
            <a:endParaRPr lang="en-US" sz="2400" dirty="0"/>
          </a:p>
          <a:p>
            <a:pPr marL="45720" indent="0" algn="ctr">
              <a:buNone/>
            </a:pPr>
            <a:endParaRPr lang="en-US" sz="2400" dirty="0"/>
          </a:p>
        </p:txBody>
      </p:sp>
    </p:spTree>
    <p:extLst>
      <p:ext uri="{BB962C8B-B14F-4D97-AF65-F5344CB8AC3E}">
        <p14:creationId xmlns:p14="http://schemas.microsoft.com/office/powerpoint/2010/main" val="214627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157702-0183-41C8-BBE3-25D5050D855E}"/>
              </a:ext>
            </a:extLst>
          </p:cNvPr>
          <p:cNvSpPr>
            <a:spLocks noGrp="1"/>
          </p:cNvSpPr>
          <p:nvPr>
            <p:ph type="title"/>
          </p:nvPr>
        </p:nvSpPr>
        <p:spPr/>
        <p:txBody>
          <a:bodyPr/>
          <a:lstStyle/>
          <a:p>
            <a:br>
              <a:rPr lang="en-US" dirty="0"/>
            </a:br>
            <a:r>
              <a:rPr lang="en-US" dirty="0"/>
              <a:t>Cardio in a seated position</a:t>
            </a:r>
          </a:p>
        </p:txBody>
      </p:sp>
      <p:pic>
        <p:nvPicPr>
          <p:cNvPr id="5" name="Content Placeholder 4" descr="Two people on bicycles&#10;&#10;Description automatically generated with low confidence">
            <a:extLst>
              <a:ext uri="{FF2B5EF4-FFF2-40B4-BE49-F238E27FC236}">
                <a16:creationId xmlns:a16="http://schemas.microsoft.com/office/drawing/2014/main" id="{1C77764D-5148-401B-9278-EB08F82D727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5350" y="2238280"/>
            <a:ext cx="2791400" cy="1840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ontent Placeholder 6">
            <a:extLst>
              <a:ext uri="{FF2B5EF4-FFF2-40B4-BE49-F238E27FC236}">
                <a16:creationId xmlns:a16="http://schemas.microsoft.com/office/drawing/2014/main" id="{E842A1FB-3F04-4ED5-919B-B713F4352AA1}"/>
              </a:ext>
            </a:extLst>
          </p:cNvPr>
          <p:cNvSpPr>
            <a:spLocks noGrp="1"/>
          </p:cNvSpPr>
          <p:nvPr>
            <p:ph sz="half" idx="2"/>
          </p:nvPr>
        </p:nvSpPr>
        <p:spPr>
          <a:xfrm>
            <a:off x="3962400" y="1714500"/>
            <a:ext cx="7810500" cy="4462272"/>
          </a:xfrm>
        </p:spPr>
        <p:txBody>
          <a:bodyPr/>
          <a:lstStyle/>
          <a:p>
            <a:pPr marL="45720" indent="0" algn="ctr">
              <a:buNone/>
            </a:pPr>
            <a:r>
              <a:rPr lang="en-US" sz="2400" dirty="0"/>
              <a:t>((175 – 62) x </a:t>
            </a:r>
            <a:r>
              <a:rPr lang="en-US" sz="2400" dirty="0">
                <a:solidFill>
                  <a:srgbClr val="FF0000"/>
                </a:solidFill>
              </a:rPr>
              <a:t>60%</a:t>
            </a:r>
            <a:r>
              <a:rPr lang="en-US" sz="2400" dirty="0"/>
              <a:t>) + 62 = 129 beats per minute</a:t>
            </a:r>
          </a:p>
          <a:p>
            <a:pPr marL="45720" indent="0" algn="ctr">
              <a:buNone/>
            </a:pPr>
            <a:r>
              <a:rPr lang="en-US" sz="2400" dirty="0"/>
              <a:t>((175 – 62) x </a:t>
            </a:r>
            <a:r>
              <a:rPr lang="en-US" sz="2400" dirty="0">
                <a:solidFill>
                  <a:srgbClr val="FF0000"/>
                </a:solidFill>
              </a:rPr>
              <a:t>70%</a:t>
            </a:r>
            <a:r>
              <a:rPr lang="en-US" sz="2400" dirty="0"/>
              <a:t>) + 62 = 141 beats per minute</a:t>
            </a:r>
          </a:p>
          <a:p>
            <a:endParaRPr lang="en-US" dirty="0"/>
          </a:p>
          <a:p>
            <a:r>
              <a:rPr lang="en-US" sz="3200" dirty="0"/>
              <a:t>Subtract 10 beats per minute </a:t>
            </a:r>
          </a:p>
          <a:p>
            <a:endParaRPr lang="en-US" dirty="0"/>
          </a:p>
          <a:p>
            <a:pPr marL="45720" indent="0" algn="ctr">
              <a:buNone/>
            </a:pPr>
            <a:r>
              <a:rPr lang="en-US" sz="2400" dirty="0"/>
              <a:t>((175 – 62) x </a:t>
            </a:r>
            <a:r>
              <a:rPr lang="en-US" sz="2400" dirty="0">
                <a:solidFill>
                  <a:srgbClr val="FF0000"/>
                </a:solidFill>
              </a:rPr>
              <a:t>60%</a:t>
            </a:r>
            <a:r>
              <a:rPr lang="en-US" sz="2400" dirty="0"/>
              <a:t>) + 62 = 129 -10 = </a:t>
            </a:r>
            <a:r>
              <a:rPr lang="en-US" sz="2400" b="1" dirty="0"/>
              <a:t>119</a:t>
            </a:r>
            <a:r>
              <a:rPr lang="en-US" sz="2400" dirty="0"/>
              <a:t> beats per minute</a:t>
            </a:r>
          </a:p>
          <a:p>
            <a:pPr marL="45720" indent="0" algn="ctr">
              <a:buNone/>
            </a:pPr>
            <a:r>
              <a:rPr lang="en-US" sz="2400" dirty="0"/>
              <a:t>((175 – 62) x </a:t>
            </a:r>
            <a:r>
              <a:rPr lang="en-US" sz="2400" dirty="0">
                <a:solidFill>
                  <a:srgbClr val="FF0000"/>
                </a:solidFill>
              </a:rPr>
              <a:t>70%</a:t>
            </a:r>
            <a:r>
              <a:rPr lang="en-US" sz="2400" dirty="0"/>
              <a:t>) + 62 = 141 - 10 = </a:t>
            </a:r>
            <a:r>
              <a:rPr lang="en-US" sz="2400" b="1" dirty="0"/>
              <a:t>131</a:t>
            </a:r>
            <a:r>
              <a:rPr lang="en-US" sz="2400" dirty="0"/>
              <a:t> beats per minute</a:t>
            </a:r>
          </a:p>
          <a:p>
            <a:pPr marL="45720" indent="0">
              <a:buNone/>
            </a:pPr>
            <a:endParaRPr lang="en-US" dirty="0"/>
          </a:p>
        </p:txBody>
      </p:sp>
    </p:spTree>
    <p:extLst>
      <p:ext uri="{BB962C8B-B14F-4D97-AF65-F5344CB8AC3E}">
        <p14:creationId xmlns:p14="http://schemas.microsoft.com/office/powerpoint/2010/main" val="293477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264A71-0063-4591-8530-6D21CDE0992A}"/>
              </a:ext>
            </a:extLst>
          </p:cNvPr>
          <p:cNvSpPr>
            <a:spLocks noGrp="1"/>
          </p:cNvSpPr>
          <p:nvPr>
            <p:ph type="title"/>
          </p:nvPr>
        </p:nvSpPr>
        <p:spPr/>
        <p:txBody>
          <a:bodyPr/>
          <a:lstStyle/>
          <a:p>
            <a:r>
              <a:rPr lang="en-US" dirty="0"/>
              <a:t>Zone 2 training</a:t>
            </a:r>
          </a:p>
        </p:txBody>
      </p:sp>
      <p:sp>
        <p:nvSpPr>
          <p:cNvPr id="6" name="Content Placeholder 5">
            <a:extLst>
              <a:ext uri="{FF2B5EF4-FFF2-40B4-BE49-F238E27FC236}">
                <a16:creationId xmlns:a16="http://schemas.microsoft.com/office/drawing/2014/main" id="{938270C2-6B8A-4686-A75D-AAA1E8E4D2B9}"/>
              </a:ext>
            </a:extLst>
          </p:cNvPr>
          <p:cNvSpPr>
            <a:spLocks noGrp="1"/>
          </p:cNvSpPr>
          <p:nvPr>
            <p:ph idx="1"/>
          </p:nvPr>
        </p:nvSpPr>
        <p:spPr/>
        <p:txBody>
          <a:bodyPr>
            <a:normAutofit/>
          </a:bodyPr>
          <a:lstStyle/>
          <a:p>
            <a:r>
              <a:rPr lang="en-US" sz="2800" dirty="0"/>
              <a:t>Target Heart Rate </a:t>
            </a:r>
          </a:p>
          <a:p>
            <a:pPr lvl="1"/>
            <a:r>
              <a:rPr lang="en-US" sz="2400" dirty="0"/>
              <a:t>60-70% of </a:t>
            </a:r>
            <a:r>
              <a:rPr lang="en-US" sz="2400" dirty="0" err="1"/>
              <a:t>maxHR</a:t>
            </a:r>
            <a:endParaRPr lang="en-US" sz="2400" dirty="0"/>
          </a:p>
          <a:p>
            <a:r>
              <a:rPr lang="en-US" sz="2800" dirty="0"/>
              <a:t>Duration</a:t>
            </a:r>
          </a:p>
          <a:p>
            <a:pPr lvl="1"/>
            <a:r>
              <a:rPr lang="en-US" sz="2400" dirty="0"/>
              <a:t>45–90-minute sessions</a:t>
            </a:r>
          </a:p>
          <a:p>
            <a:r>
              <a:rPr lang="en-US" sz="2800" dirty="0"/>
              <a:t>Frequency</a:t>
            </a:r>
          </a:p>
          <a:p>
            <a:pPr lvl="1"/>
            <a:r>
              <a:rPr lang="en-US" sz="2400" dirty="0"/>
              <a:t>4-6x/week</a:t>
            </a:r>
          </a:p>
        </p:txBody>
      </p:sp>
      <p:pic>
        <p:nvPicPr>
          <p:cNvPr id="3" name="Picture 2" descr="A person wearing a watch&#10;&#10;Description automatically generated with low confidence">
            <a:extLst>
              <a:ext uri="{FF2B5EF4-FFF2-40B4-BE49-F238E27FC236}">
                <a16:creationId xmlns:a16="http://schemas.microsoft.com/office/drawing/2014/main" id="{C26B6161-ADF2-4D13-8A26-C05008FBB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844" y="1714500"/>
            <a:ext cx="5995606" cy="3371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033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E80F-9FBF-4EEC-8DFE-4B28BE39D93E}"/>
              </a:ext>
            </a:extLst>
          </p:cNvPr>
          <p:cNvSpPr>
            <a:spLocks noGrp="1"/>
          </p:cNvSpPr>
          <p:nvPr>
            <p:ph type="title"/>
          </p:nvPr>
        </p:nvSpPr>
        <p:spPr/>
        <p:txBody>
          <a:bodyPr/>
          <a:lstStyle/>
          <a:p>
            <a:endParaRPr lang="en-US"/>
          </a:p>
        </p:txBody>
      </p:sp>
      <p:pic>
        <p:nvPicPr>
          <p:cNvPr id="5" name="Content Placeholder 4" descr="A picture containing text, sky, sign, outdoor&#10;&#10;Description automatically generated">
            <a:extLst>
              <a:ext uri="{FF2B5EF4-FFF2-40B4-BE49-F238E27FC236}">
                <a16:creationId xmlns:a16="http://schemas.microsoft.com/office/drawing/2014/main" id="{B69FFB28-54B0-433E-9557-58C6C1E513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5106" y="1695687"/>
            <a:ext cx="6867727" cy="45123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5481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A512-556D-4E97-B6CD-5DB951606776}"/>
              </a:ext>
            </a:extLst>
          </p:cNvPr>
          <p:cNvSpPr>
            <a:spLocks noGrp="1"/>
          </p:cNvSpPr>
          <p:nvPr>
            <p:ph type="title"/>
          </p:nvPr>
        </p:nvSpPr>
        <p:spPr>
          <a:xfrm>
            <a:off x="604997" y="65892"/>
            <a:ext cx="9144000" cy="1143000"/>
          </a:xfrm>
        </p:spPr>
        <p:txBody>
          <a:bodyPr/>
          <a:lstStyle/>
          <a:p>
            <a:r>
              <a:rPr lang="en-US" dirty="0"/>
              <a:t>Modalities</a:t>
            </a:r>
          </a:p>
        </p:txBody>
      </p:sp>
      <p:pic>
        <p:nvPicPr>
          <p:cNvPr id="5" name="Content Placeholder 4" descr="Two people on bicycles&#10;&#10;Description automatically generated with low confidence">
            <a:extLst>
              <a:ext uri="{FF2B5EF4-FFF2-40B4-BE49-F238E27FC236}">
                <a16:creationId xmlns:a16="http://schemas.microsoft.com/office/drawing/2014/main" id="{7A41DF65-03D6-4D08-97C8-EC301E4EA7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4647" y="3076573"/>
            <a:ext cx="3188623" cy="2102643"/>
          </a:xfrm>
          <a:prstGeom prst="rect">
            <a:avLst/>
          </a:prstGeom>
          <a:ln>
            <a:noFill/>
          </a:ln>
          <a:effectLst>
            <a:outerShdw blurRad="292100" dist="139700" dir="2700000" algn="tl" rotWithShape="0">
              <a:srgbClr val="333333">
                <a:alpha val="65000"/>
              </a:srgbClr>
            </a:outerShdw>
          </a:effectLst>
        </p:spPr>
      </p:pic>
      <p:pic>
        <p:nvPicPr>
          <p:cNvPr id="7" name="Picture 6" descr="A group of people sitting on exercise equipment&#10;&#10;Description automatically generated with low confidence">
            <a:extLst>
              <a:ext uri="{FF2B5EF4-FFF2-40B4-BE49-F238E27FC236}">
                <a16:creationId xmlns:a16="http://schemas.microsoft.com/office/drawing/2014/main" id="{049382F9-DD01-4F0B-A6B0-D2355D8E9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639" y="548878"/>
            <a:ext cx="3754721" cy="2102644"/>
          </a:xfrm>
          <a:prstGeom prst="rect">
            <a:avLst/>
          </a:prstGeom>
          <a:ln>
            <a:noFill/>
          </a:ln>
          <a:effectLst>
            <a:outerShdw blurRad="292100" dist="139700" dir="2700000" algn="tl" rotWithShape="0">
              <a:srgbClr val="333333">
                <a:alpha val="65000"/>
              </a:srgbClr>
            </a:outerShdw>
          </a:effectLst>
        </p:spPr>
      </p:pic>
      <p:pic>
        <p:nvPicPr>
          <p:cNvPr id="9" name="Picture 8" descr="A person working out on a gym&#10;&#10;Description automatically generated with low confidence">
            <a:extLst>
              <a:ext uri="{FF2B5EF4-FFF2-40B4-BE49-F238E27FC236}">
                <a16:creationId xmlns:a16="http://schemas.microsoft.com/office/drawing/2014/main" id="{FF6FD4FE-3F60-463D-B725-1E3CDD922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3922" y="3428999"/>
            <a:ext cx="1743075" cy="2619375"/>
          </a:xfrm>
          <a:prstGeom prst="rect">
            <a:avLst/>
          </a:prstGeom>
          <a:ln>
            <a:noFill/>
          </a:ln>
          <a:effectLst>
            <a:outerShdw blurRad="292100" dist="139700" dir="2700000" algn="tl" rotWithShape="0">
              <a:srgbClr val="333333">
                <a:alpha val="65000"/>
              </a:srgbClr>
            </a:outerShdw>
          </a:effectLst>
        </p:spPr>
      </p:pic>
      <p:pic>
        <p:nvPicPr>
          <p:cNvPr id="11" name="Picture 10" descr="A person playing miniature golf&#10;&#10;Description automatically generated with low confidence">
            <a:extLst>
              <a:ext uri="{FF2B5EF4-FFF2-40B4-BE49-F238E27FC236}">
                <a16:creationId xmlns:a16="http://schemas.microsoft.com/office/drawing/2014/main" id="{CEFA9C62-4486-4DC6-8B1F-DA779BCBF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0920" y="3365489"/>
            <a:ext cx="2314575" cy="3090077"/>
          </a:xfrm>
          <a:prstGeom prst="rect">
            <a:avLst/>
          </a:prstGeom>
          <a:ln>
            <a:noFill/>
          </a:ln>
          <a:effectLst>
            <a:outerShdw blurRad="292100" dist="139700" dir="2700000" algn="tl" rotWithShape="0">
              <a:srgbClr val="333333">
                <a:alpha val="65000"/>
              </a:srgbClr>
            </a:outerShdw>
          </a:effectLst>
        </p:spPr>
      </p:pic>
      <p:pic>
        <p:nvPicPr>
          <p:cNvPr id="13" name="Picture 12" descr="A person on a surfboard&#10;&#10;Description automatically generated with low confidence">
            <a:extLst>
              <a:ext uri="{FF2B5EF4-FFF2-40B4-BE49-F238E27FC236}">
                <a16:creationId xmlns:a16="http://schemas.microsoft.com/office/drawing/2014/main" id="{5D49D4D9-EC9B-4A7E-B527-D5C9BC3BF7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778" y="1800225"/>
            <a:ext cx="2485222" cy="2485222"/>
          </a:xfrm>
          <a:prstGeom prst="rect">
            <a:avLst/>
          </a:prstGeom>
          <a:ln>
            <a:noFill/>
          </a:ln>
          <a:effectLst>
            <a:outerShdw blurRad="292100" dist="139700" dir="2700000" algn="tl" rotWithShape="0">
              <a:srgbClr val="333333">
                <a:alpha val="65000"/>
              </a:srgbClr>
            </a:outerShdw>
          </a:effectLst>
        </p:spPr>
      </p:pic>
      <p:pic>
        <p:nvPicPr>
          <p:cNvPr id="15" name="Picture 14" descr="A group of people walking on a path&#10;&#10;Description automatically generated with low confidence">
            <a:extLst>
              <a:ext uri="{FF2B5EF4-FFF2-40B4-BE49-F238E27FC236}">
                <a16:creationId xmlns:a16="http://schemas.microsoft.com/office/drawing/2014/main" id="{895B6A90-90BE-4057-A1A5-8293327D5F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0529" y="492918"/>
            <a:ext cx="3368693" cy="2262188"/>
          </a:xfrm>
          <a:prstGeom prst="rect">
            <a:avLst/>
          </a:prstGeom>
          <a:ln>
            <a:noFill/>
          </a:ln>
          <a:effectLst>
            <a:outerShdw blurRad="292100" dist="139700" dir="2700000" algn="tl" rotWithShape="0">
              <a:srgbClr val="333333">
                <a:alpha val="65000"/>
              </a:srgbClr>
            </a:outerShdw>
          </a:effectLst>
        </p:spPr>
      </p:pic>
      <p:pic>
        <p:nvPicPr>
          <p:cNvPr id="17" name="Picture 16" descr="A person holding a helmet&#10;&#10;Description automatically generated with medium confidence">
            <a:extLst>
              <a:ext uri="{FF2B5EF4-FFF2-40B4-BE49-F238E27FC236}">
                <a16:creationId xmlns:a16="http://schemas.microsoft.com/office/drawing/2014/main" id="{030A6DBD-536A-47D0-9778-9D5037DDAB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826" y="4257675"/>
            <a:ext cx="2143125" cy="2143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291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C880-03A6-46FA-8CF6-14DF524E938C}"/>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76D3467F-357D-47A5-9745-116C5A13E131}"/>
              </a:ext>
            </a:extLst>
          </p:cNvPr>
          <p:cNvSpPr>
            <a:spLocks noGrp="1"/>
          </p:cNvSpPr>
          <p:nvPr>
            <p:ph idx="1"/>
          </p:nvPr>
        </p:nvSpPr>
        <p:spPr/>
        <p:txBody>
          <a:bodyPr>
            <a:normAutofit/>
          </a:bodyPr>
          <a:lstStyle/>
          <a:p>
            <a:r>
              <a:rPr lang="en-US" dirty="0"/>
              <a:t>Cardiovascular disease </a:t>
            </a:r>
          </a:p>
          <a:p>
            <a:r>
              <a:rPr lang="en-US" dirty="0"/>
              <a:t>Chronic inflammation</a:t>
            </a:r>
          </a:p>
          <a:p>
            <a:r>
              <a:rPr lang="en-US" dirty="0"/>
              <a:t>Mitochondrial health and aging</a:t>
            </a:r>
          </a:p>
          <a:p>
            <a:r>
              <a:rPr lang="en-US" dirty="0"/>
              <a:t>Zone 2 Training</a:t>
            </a:r>
          </a:p>
          <a:p>
            <a:r>
              <a:rPr lang="en-US" dirty="0"/>
              <a:t>Recommendation 80% of training should be in Zone 2</a:t>
            </a:r>
          </a:p>
          <a:p>
            <a:endParaRPr lang="en-US" dirty="0"/>
          </a:p>
        </p:txBody>
      </p:sp>
    </p:spTree>
    <p:extLst>
      <p:ext uri="{BB962C8B-B14F-4D97-AF65-F5344CB8AC3E}">
        <p14:creationId xmlns:p14="http://schemas.microsoft.com/office/powerpoint/2010/main" val="312894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764865"/>
            <a:ext cx="10515600" cy="1294804"/>
          </a:xfrm>
        </p:spPr>
        <p:txBody>
          <a:bodyPr>
            <a:normAutofit/>
          </a:bodyPr>
          <a:lstStyle/>
          <a:p>
            <a:r>
              <a:rPr lang="en-US" sz="6600" b="1" dirty="0"/>
              <a:t>Thank You For Your Time!</a:t>
            </a:r>
          </a:p>
        </p:txBody>
      </p:sp>
      <p:sp>
        <p:nvSpPr>
          <p:cNvPr id="7" name="Text Placeholder 6">
            <a:extLst>
              <a:ext uri="{FF2B5EF4-FFF2-40B4-BE49-F238E27FC236}">
                <a16:creationId xmlns:a16="http://schemas.microsoft.com/office/drawing/2014/main" id="{D5639508-7A85-464E-8220-71C7FE79EA80}"/>
              </a:ext>
            </a:extLst>
          </p:cNvPr>
          <p:cNvSpPr>
            <a:spLocks noGrp="1"/>
          </p:cNvSpPr>
          <p:nvPr>
            <p:ph type="body" sz="quarter" idx="10"/>
          </p:nvPr>
        </p:nvSpPr>
        <p:spPr>
          <a:xfrm>
            <a:off x="835025" y="4229100"/>
            <a:ext cx="10515600" cy="1294804"/>
          </a:xfrm>
          <a:solidFill>
            <a:schemeClr val="accent1">
              <a:lumMod val="50000"/>
            </a:schemeClr>
          </a:solidFill>
        </p:spPr>
        <p:txBody>
          <a:bodyPr>
            <a:normAutofit/>
          </a:bodyPr>
          <a:lstStyle/>
          <a:p>
            <a:r>
              <a:rPr lang="en-US" sz="2800" b="1" dirty="0"/>
              <a:t>Christopher Fall  LMT, CSCS, ACSM EP-C, CES</a:t>
            </a:r>
          </a:p>
          <a:p>
            <a:r>
              <a:rPr lang="en-US" sz="2800" b="1" dirty="0"/>
              <a:t>Health Science Specialist</a:t>
            </a:r>
          </a:p>
          <a:p>
            <a:r>
              <a:rPr lang="en-US" sz="2800" b="1" dirty="0"/>
              <a:t>Email – </a:t>
            </a:r>
            <a:r>
              <a:rPr lang="en-US" sz="2800" b="1" dirty="0">
                <a:hlinkClick r:id="rId2"/>
              </a:rPr>
              <a:t>Christopher.j.Fall.civ@health.mil</a:t>
            </a:r>
            <a:endParaRPr lang="en-US" sz="2800" b="1" dirty="0"/>
          </a:p>
          <a:p>
            <a:endParaRPr lang="en-US" dirty="0"/>
          </a:p>
        </p:txBody>
      </p:sp>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C935CD7-5BB7-4ED6-865C-78EF7168BA6A}"/>
              </a:ext>
            </a:extLst>
          </p:cNvPr>
          <p:cNvSpPr>
            <a:spLocks noGrp="1"/>
          </p:cNvSpPr>
          <p:nvPr>
            <p:ph type="title"/>
          </p:nvPr>
        </p:nvSpPr>
        <p:spPr>
          <a:xfrm>
            <a:off x="1524000" y="65044"/>
            <a:ext cx="9144000" cy="1143000"/>
          </a:xfrm>
        </p:spPr>
        <p:txBody>
          <a:bodyPr/>
          <a:lstStyle/>
          <a:p>
            <a:r>
              <a:rPr lang="en-US" dirty="0"/>
              <a:t>Mortality in the United States, 2020</a:t>
            </a:r>
            <a:br>
              <a:rPr lang="en-US" dirty="0"/>
            </a:br>
            <a:r>
              <a:rPr lang="en-US" sz="1400" dirty="0"/>
              <a:t>CDC – National Center for Health statistics</a:t>
            </a:r>
          </a:p>
        </p:txBody>
      </p:sp>
      <p:pic>
        <p:nvPicPr>
          <p:cNvPr id="13" name="Content Placeholder 12" descr="Chart&#10;&#10;Description automatically generated">
            <a:extLst>
              <a:ext uri="{FF2B5EF4-FFF2-40B4-BE49-F238E27FC236}">
                <a16:creationId xmlns:a16="http://schemas.microsoft.com/office/drawing/2014/main" id="{4DF5D780-AFDE-42BE-A240-55FD343DDF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563" y="1294353"/>
            <a:ext cx="7885043" cy="456206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353E9C5-E9D6-4841-8534-85156DD568ED}"/>
              </a:ext>
            </a:extLst>
          </p:cNvPr>
          <p:cNvSpPr txBox="1"/>
          <p:nvPr/>
        </p:nvSpPr>
        <p:spPr>
          <a:xfrm>
            <a:off x="949185" y="5942722"/>
            <a:ext cx="9829800" cy="646331"/>
          </a:xfrm>
          <a:prstGeom prst="rect">
            <a:avLst/>
          </a:prstGeom>
          <a:noFill/>
        </p:spPr>
        <p:txBody>
          <a:bodyPr wrap="square" rtlCol="0">
            <a:spAutoFit/>
          </a:bodyPr>
          <a:lstStyle/>
          <a:p>
            <a:r>
              <a:rPr lang="en-US" i="1" dirty="0">
                <a:effectLst/>
              </a:rPr>
              <a:t>Mortality in the United States, 2020 - centers for disease control and ...</a:t>
            </a:r>
            <a:r>
              <a:rPr lang="en-US" dirty="0">
                <a:effectLst/>
              </a:rPr>
              <a:t> (n.d.). Retrieved November 30, 2022, from </a:t>
            </a:r>
            <a:r>
              <a:rPr lang="en-US" dirty="0">
                <a:effectLst/>
                <a:hlinkClick r:id="rId3"/>
              </a:rPr>
              <a:t>https://www.cdc.gov/nchs/data/databriefs/db427.pdf</a:t>
            </a:r>
            <a:endParaRPr lang="en-US" dirty="0">
              <a:effectLst/>
            </a:endParaRPr>
          </a:p>
        </p:txBody>
      </p:sp>
    </p:spTree>
    <p:extLst>
      <p:ext uri="{BB962C8B-B14F-4D97-AF65-F5344CB8AC3E}">
        <p14:creationId xmlns:p14="http://schemas.microsoft.com/office/powerpoint/2010/main" val="247638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FF02-E59B-4FDF-AA18-C5A2845A03FF}"/>
              </a:ext>
            </a:extLst>
          </p:cNvPr>
          <p:cNvSpPr>
            <a:spLocks noGrp="1"/>
          </p:cNvSpPr>
          <p:nvPr>
            <p:ph type="title"/>
          </p:nvPr>
        </p:nvSpPr>
        <p:spPr/>
        <p:txBody>
          <a:bodyPr/>
          <a:lstStyle/>
          <a:p>
            <a:r>
              <a:rPr lang="en-US" dirty="0"/>
              <a:t>Chronic Disease</a:t>
            </a:r>
          </a:p>
        </p:txBody>
      </p:sp>
      <p:sp>
        <p:nvSpPr>
          <p:cNvPr id="3" name="Content Placeholder 2">
            <a:extLst>
              <a:ext uri="{FF2B5EF4-FFF2-40B4-BE49-F238E27FC236}">
                <a16:creationId xmlns:a16="http://schemas.microsoft.com/office/drawing/2014/main" id="{0EDCC9E1-5D34-4B0E-8A88-B38E41E26B0A}"/>
              </a:ext>
            </a:extLst>
          </p:cNvPr>
          <p:cNvSpPr>
            <a:spLocks noGrp="1"/>
          </p:cNvSpPr>
          <p:nvPr>
            <p:ph idx="1"/>
          </p:nvPr>
        </p:nvSpPr>
        <p:spPr/>
        <p:txBody>
          <a:bodyPr/>
          <a:lstStyle/>
          <a:p>
            <a:r>
              <a:rPr lang="en-US" dirty="0"/>
              <a:t>The World Health Organization (WHO) ranks chronic disease as the greatest threat to Human Health</a:t>
            </a:r>
          </a:p>
          <a:p>
            <a:r>
              <a:rPr lang="en-US" dirty="0"/>
              <a:t>The prevalence of disease associated with chronic inflammation is anticipated to increase persistently for the next 30 years in the United States.</a:t>
            </a:r>
          </a:p>
        </p:txBody>
      </p:sp>
      <p:sp>
        <p:nvSpPr>
          <p:cNvPr id="5" name="TextBox 4">
            <a:extLst>
              <a:ext uri="{FF2B5EF4-FFF2-40B4-BE49-F238E27FC236}">
                <a16:creationId xmlns:a16="http://schemas.microsoft.com/office/drawing/2014/main" id="{D59B64C5-0F12-4EA6-B65A-C1E74BB97342}"/>
              </a:ext>
            </a:extLst>
          </p:cNvPr>
          <p:cNvSpPr txBox="1"/>
          <p:nvPr/>
        </p:nvSpPr>
        <p:spPr>
          <a:xfrm>
            <a:off x="1905000" y="5248870"/>
            <a:ext cx="8610600" cy="646331"/>
          </a:xfrm>
          <a:prstGeom prst="rect">
            <a:avLst/>
          </a:prstGeom>
          <a:noFill/>
        </p:spPr>
        <p:txBody>
          <a:bodyPr wrap="square">
            <a:spAutoFit/>
          </a:bodyPr>
          <a:lstStyle/>
          <a:p>
            <a:r>
              <a:rPr lang="en-US" b="0" i="0" dirty="0">
                <a:solidFill>
                  <a:srgbClr val="212121"/>
                </a:solidFill>
                <a:effectLst/>
                <a:latin typeface="BlinkMacSystemFont"/>
              </a:rPr>
              <a:t>Pahwa R, Goyal A, </a:t>
            </a:r>
            <a:r>
              <a:rPr lang="en-US" b="0" i="0" dirty="0" err="1">
                <a:solidFill>
                  <a:srgbClr val="212121"/>
                </a:solidFill>
                <a:effectLst/>
                <a:latin typeface="BlinkMacSystemFont"/>
              </a:rPr>
              <a:t>Jialal</a:t>
            </a:r>
            <a:r>
              <a:rPr lang="en-US" b="0" i="0" dirty="0">
                <a:solidFill>
                  <a:srgbClr val="212121"/>
                </a:solidFill>
                <a:effectLst/>
                <a:latin typeface="BlinkMacSystemFont"/>
              </a:rPr>
              <a:t> I. Chronic Inflammation. 2022 Aug 8. In: </a:t>
            </a:r>
            <a:r>
              <a:rPr lang="en-US" b="0" i="0" dirty="0" err="1">
                <a:solidFill>
                  <a:srgbClr val="212121"/>
                </a:solidFill>
                <a:effectLst/>
                <a:latin typeface="BlinkMacSystemFont"/>
              </a:rPr>
              <a:t>StatPearls</a:t>
            </a:r>
            <a:r>
              <a:rPr lang="en-US" b="0" i="0" dirty="0">
                <a:solidFill>
                  <a:srgbClr val="212121"/>
                </a:solidFill>
                <a:effectLst/>
                <a:latin typeface="BlinkMacSystemFont"/>
              </a:rPr>
              <a:t> [Internet]. Treasure Island (FL): </a:t>
            </a:r>
            <a:r>
              <a:rPr lang="en-US" b="0" i="0" dirty="0" err="1">
                <a:solidFill>
                  <a:srgbClr val="212121"/>
                </a:solidFill>
                <a:effectLst/>
                <a:latin typeface="BlinkMacSystemFont"/>
              </a:rPr>
              <a:t>StatPearls</a:t>
            </a:r>
            <a:r>
              <a:rPr lang="en-US" b="0" i="0" dirty="0">
                <a:solidFill>
                  <a:srgbClr val="212121"/>
                </a:solidFill>
                <a:effectLst/>
                <a:latin typeface="BlinkMacSystemFont"/>
              </a:rPr>
              <a:t> Publishing; 2022 Jan–. PMID: 29630225.</a:t>
            </a:r>
            <a:endParaRPr lang="en-US" dirty="0">
              <a:effectLst/>
            </a:endParaRPr>
          </a:p>
        </p:txBody>
      </p:sp>
    </p:spTree>
    <p:extLst>
      <p:ext uri="{BB962C8B-B14F-4D97-AF65-F5344CB8AC3E}">
        <p14:creationId xmlns:p14="http://schemas.microsoft.com/office/powerpoint/2010/main" val="402477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F4B1-6BDD-427D-B4B2-AA44DBDAA930}"/>
              </a:ext>
            </a:extLst>
          </p:cNvPr>
          <p:cNvSpPr>
            <a:spLocks noGrp="1"/>
          </p:cNvSpPr>
          <p:nvPr>
            <p:ph type="title"/>
          </p:nvPr>
        </p:nvSpPr>
        <p:spPr/>
        <p:txBody>
          <a:bodyPr/>
          <a:lstStyle/>
          <a:p>
            <a:r>
              <a:rPr lang="en-US" dirty="0"/>
              <a:t>Inflammation</a:t>
            </a:r>
          </a:p>
        </p:txBody>
      </p:sp>
      <p:sp>
        <p:nvSpPr>
          <p:cNvPr id="3" name="Content Placeholder 2">
            <a:extLst>
              <a:ext uri="{FF2B5EF4-FFF2-40B4-BE49-F238E27FC236}">
                <a16:creationId xmlns:a16="http://schemas.microsoft.com/office/drawing/2014/main" id="{F3D1AE74-B126-4B3C-8760-E5086F6A800F}"/>
              </a:ext>
            </a:extLst>
          </p:cNvPr>
          <p:cNvSpPr>
            <a:spLocks noGrp="1"/>
          </p:cNvSpPr>
          <p:nvPr>
            <p:ph idx="1"/>
          </p:nvPr>
        </p:nvSpPr>
        <p:spPr/>
        <p:txBody>
          <a:bodyPr/>
          <a:lstStyle/>
          <a:p>
            <a:endParaRPr lang="en-US" dirty="0"/>
          </a:p>
          <a:p>
            <a:r>
              <a:rPr lang="en-US" dirty="0"/>
              <a:t>Inflammation is part of the body’s defense mechanism.  It is the process by which the immune system recognizes and removes harmful and foreign stimuli and begins the healing process</a:t>
            </a:r>
          </a:p>
        </p:txBody>
      </p:sp>
      <p:sp>
        <p:nvSpPr>
          <p:cNvPr id="5" name="TextBox 4">
            <a:extLst>
              <a:ext uri="{FF2B5EF4-FFF2-40B4-BE49-F238E27FC236}">
                <a16:creationId xmlns:a16="http://schemas.microsoft.com/office/drawing/2014/main" id="{8B5F2B7E-77CB-4262-9B0F-5F7D80434418}"/>
              </a:ext>
            </a:extLst>
          </p:cNvPr>
          <p:cNvSpPr txBox="1"/>
          <p:nvPr/>
        </p:nvSpPr>
        <p:spPr>
          <a:xfrm>
            <a:off x="1524000" y="5248870"/>
            <a:ext cx="9144000" cy="646331"/>
          </a:xfrm>
          <a:prstGeom prst="rect">
            <a:avLst/>
          </a:prstGeom>
          <a:noFill/>
        </p:spPr>
        <p:txBody>
          <a:bodyPr wrap="square">
            <a:spAutoFit/>
          </a:bodyPr>
          <a:lstStyle/>
          <a:p>
            <a:r>
              <a:rPr lang="en-US" b="0" i="0" dirty="0">
                <a:solidFill>
                  <a:srgbClr val="212121"/>
                </a:solidFill>
                <a:effectLst/>
                <a:latin typeface="BlinkMacSystemFont"/>
              </a:rPr>
              <a:t>Pahwa R, Goyal A, </a:t>
            </a:r>
            <a:r>
              <a:rPr lang="en-US" b="0" i="0" dirty="0" err="1">
                <a:solidFill>
                  <a:srgbClr val="212121"/>
                </a:solidFill>
                <a:effectLst/>
                <a:latin typeface="BlinkMacSystemFont"/>
              </a:rPr>
              <a:t>Jialal</a:t>
            </a:r>
            <a:r>
              <a:rPr lang="en-US" b="0" i="0" dirty="0">
                <a:solidFill>
                  <a:srgbClr val="212121"/>
                </a:solidFill>
                <a:effectLst/>
                <a:latin typeface="BlinkMacSystemFont"/>
              </a:rPr>
              <a:t> I. Chronic Inflammation. 2022 Aug 8. In: </a:t>
            </a:r>
            <a:r>
              <a:rPr lang="en-US" b="0" i="0" dirty="0" err="1">
                <a:solidFill>
                  <a:srgbClr val="212121"/>
                </a:solidFill>
                <a:effectLst/>
                <a:latin typeface="BlinkMacSystemFont"/>
              </a:rPr>
              <a:t>StatPearls</a:t>
            </a:r>
            <a:r>
              <a:rPr lang="en-US" b="0" i="0" dirty="0">
                <a:solidFill>
                  <a:srgbClr val="212121"/>
                </a:solidFill>
                <a:effectLst/>
                <a:latin typeface="BlinkMacSystemFont"/>
              </a:rPr>
              <a:t> [Internet]. Treasure Island (FL): </a:t>
            </a:r>
            <a:r>
              <a:rPr lang="en-US" b="0" i="0" dirty="0" err="1">
                <a:solidFill>
                  <a:srgbClr val="212121"/>
                </a:solidFill>
                <a:effectLst/>
                <a:latin typeface="BlinkMacSystemFont"/>
              </a:rPr>
              <a:t>StatPearls</a:t>
            </a:r>
            <a:r>
              <a:rPr lang="en-US" b="0" i="0" dirty="0">
                <a:solidFill>
                  <a:srgbClr val="212121"/>
                </a:solidFill>
                <a:effectLst/>
                <a:latin typeface="BlinkMacSystemFont"/>
              </a:rPr>
              <a:t> Publishing; 2022 Jan–. PMID: 29630225.</a:t>
            </a:r>
            <a:endParaRPr lang="en-US" dirty="0">
              <a:effectLst/>
            </a:endParaRPr>
          </a:p>
        </p:txBody>
      </p:sp>
    </p:spTree>
    <p:extLst>
      <p:ext uri="{BB962C8B-B14F-4D97-AF65-F5344CB8AC3E}">
        <p14:creationId xmlns:p14="http://schemas.microsoft.com/office/powerpoint/2010/main" val="115296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F601-69D7-444B-8887-BBA44FE97269}"/>
              </a:ext>
            </a:extLst>
          </p:cNvPr>
          <p:cNvSpPr>
            <a:spLocks noGrp="1"/>
          </p:cNvSpPr>
          <p:nvPr>
            <p:ph type="title"/>
          </p:nvPr>
        </p:nvSpPr>
        <p:spPr/>
        <p:txBody>
          <a:bodyPr/>
          <a:lstStyle/>
          <a:p>
            <a:r>
              <a:rPr lang="en-US" dirty="0"/>
              <a:t>Acute Inflammation</a:t>
            </a:r>
          </a:p>
        </p:txBody>
      </p:sp>
      <p:pic>
        <p:nvPicPr>
          <p:cNvPr id="11" name="Content Placeholder 10">
            <a:extLst>
              <a:ext uri="{FF2B5EF4-FFF2-40B4-BE49-F238E27FC236}">
                <a16:creationId xmlns:a16="http://schemas.microsoft.com/office/drawing/2014/main" id="{E85550AD-E665-4204-8E07-AA49E6F225C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5197" y="2276272"/>
            <a:ext cx="4011280" cy="30045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Content Placeholder 11">
            <a:extLst>
              <a:ext uri="{FF2B5EF4-FFF2-40B4-BE49-F238E27FC236}">
                <a16:creationId xmlns:a16="http://schemas.microsoft.com/office/drawing/2014/main" id="{DE2B3207-521D-4698-97EB-93DF460B77D4}"/>
              </a:ext>
            </a:extLst>
          </p:cNvPr>
          <p:cNvSpPr>
            <a:spLocks noGrp="1"/>
          </p:cNvSpPr>
          <p:nvPr>
            <p:ph sz="half" idx="2"/>
          </p:nvPr>
        </p:nvSpPr>
        <p:spPr/>
        <p:txBody>
          <a:bodyPr/>
          <a:lstStyle/>
          <a:p>
            <a:r>
              <a:rPr lang="en-US" dirty="0"/>
              <a:t>Tissue damage due to trauma, microbial invasion, or noxious compounds can induce acute inflammation.  It starts rapidly, becomes severe in a short time and symptoms may last for few days.</a:t>
            </a:r>
          </a:p>
        </p:txBody>
      </p:sp>
      <p:sp>
        <p:nvSpPr>
          <p:cNvPr id="6" name="TextBox 5">
            <a:extLst>
              <a:ext uri="{FF2B5EF4-FFF2-40B4-BE49-F238E27FC236}">
                <a16:creationId xmlns:a16="http://schemas.microsoft.com/office/drawing/2014/main" id="{724C3959-50B9-4E2E-AB4E-34AB5171B271}"/>
              </a:ext>
            </a:extLst>
          </p:cNvPr>
          <p:cNvSpPr txBox="1"/>
          <p:nvPr/>
        </p:nvSpPr>
        <p:spPr>
          <a:xfrm>
            <a:off x="5708276" y="5367742"/>
            <a:ext cx="6091516" cy="923330"/>
          </a:xfrm>
          <a:prstGeom prst="rect">
            <a:avLst/>
          </a:prstGeom>
          <a:noFill/>
        </p:spPr>
        <p:txBody>
          <a:bodyPr wrap="square">
            <a:spAutoFit/>
          </a:bodyPr>
          <a:lstStyle/>
          <a:p>
            <a:r>
              <a:rPr lang="en-US" b="0" i="0" dirty="0">
                <a:solidFill>
                  <a:srgbClr val="212121"/>
                </a:solidFill>
                <a:effectLst/>
                <a:latin typeface="BlinkMacSystemFont"/>
              </a:rPr>
              <a:t>Pahwa R, Goyal A, </a:t>
            </a:r>
            <a:r>
              <a:rPr lang="en-US" b="0" i="0" dirty="0" err="1">
                <a:solidFill>
                  <a:srgbClr val="212121"/>
                </a:solidFill>
                <a:effectLst/>
                <a:latin typeface="BlinkMacSystemFont"/>
              </a:rPr>
              <a:t>Jialal</a:t>
            </a:r>
            <a:r>
              <a:rPr lang="en-US" b="0" i="0" dirty="0">
                <a:solidFill>
                  <a:srgbClr val="212121"/>
                </a:solidFill>
                <a:effectLst/>
                <a:latin typeface="BlinkMacSystemFont"/>
              </a:rPr>
              <a:t> I. Chronic Inflammation. 2022 Aug 8. In: </a:t>
            </a:r>
            <a:r>
              <a:rPr lang="en-US" b="0" i="0" dirty="0" err="1">
                <a:solidFill>
                  <a:srgbClr val="212121"/>
                </a:solidFill>
                <a:effectLst/>
                <a:latin typeface="BlinkMacSystemFont"/>
              </a:rPr>
              <a:t>StatPearls</a:t>
            </a:r>
            <a:r>
              <a:rPr lang="en-US" b="0" i="0" dirty="0">
                <a:solidFill>
                  <a:srgbClr val="212121"/>
                </a:solidFill>
                <a:effectLst/>
                <a:latin typeface="BlinkMacSystemFont"/>
              </a:rPr>
              <a:t> [Internet]. Treasure Island (FL): </a:t>
            </a:r>
            <a:r>
              <a:rPr lang="en-US" b="0" i="0" dirty="0" err="1">
                <a:solidFill>
                  <a:srgbClr val="212121"/>
                </a:solidFill>
                <a:effectLst/>
                <a:latin typeface="BlinkMacSystemFont"/>
              </a:rPr>
              <a:t>StatPearls</a:t>
            </a:r>
            <a:r>
              <a:rPr lang="en-US" b="0" i="0" dirty="0">
                <a:solidFill>
                  <a:srgbClr val="212121"/>
                </a:solidFill>
                <a:effectLst/>
                <a:latin typeface="BlinkMacSystemFont"/>
              </a:rPr>
              <a:t> Publishing; 2022 Jan–. PMID: 29630225.</a:t>
            </a:r>
            <a:endParaRPr lang="en-US" dirty="0">
              <a:effectLst/>
            </a:endParaRPr>
          </a:p>
        </p:txBody>
      </p:sp>
    </p:spTree>
    <p:extLst>
      <p:ext uri="{BB962C8B-B14F-4D97-AF65-F5344CB8AC3E}">
        <p14:creationId xmlns:p14="http://schemas.microsoft.com/office/powerpoint/2010/main" val="394946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F81D-F862-4B4D-BBB8-0B6A1A24FC78}"/>
              </a:ext>
            </a:extLst>
          </p:cNvPr>
          <p:cNvSpPr>
            <a:spLocks noGrp="1"/>
          </p:cNvSpPr>
          <p:nvPr>
            <p:ph type="title"/>
          </p:nvPr>
        </p:nvSpPr>
        <p:spPr/>
        <p:txBody>
          <a:bodyPr/>
          <a:lstStyle/>
          <a:p>
            <a:r>
              <a:rPr lang="en-US" dirty="0"/>
              <a:t>Chronic Inflammation</a:t>
            </a:r>
          </a:p>
        </p:txBody>
      </p:sp>
      <p:sp>
        <p:nvSpPr>
          <p:cNvPr id="3" name="Content Placeholder 2">
            <a:extLst>
              <a:ext uri="{FF2B5EF4-FFF2-40B4-BE49-F238E27FC236}">
                <a16:creationId xmlns:a16="http://schemas.microsoft.com/office/drawing/2014/main" id="{2B3E59BB-E958-4602-B114-32F275466FEE}"/>
              </a:ext>
            </a:extLst>
          </p:cNvPr>
          <p:cNvSpPr>
            <a:spLocks noGrp="1"/>
          </p:cNvSpPr>
          <p:nvPr>
            <p:ph idx="1"/>
          </p:nvPr>
        </p:nvSpPr>
        <p:spPr/>
        <p:txBody>
          <a:bodyPr/>
          <a:lstStyle/>
          <a:p>
            <a:endParaRPr lang="en-US" dirty="0"/>
          </a:p>
          <a:p>
            <a:r>
              <a:rPr lang="en-US" dirty="0"/>
              <a:t>A slow, long-term inflammation lasting for prolonged periods of several months to years.  Generally, the extent of the effects of chronic inflammation vary with the cause of the injury and the ability of the body to repair and overcome the damage.</a:t>
            </a:r>
          </a:p>
          <a:p>
            <a:endParaRPr lang="en-US" dirty="0"/>
          </a:p>
        </p:txBody>
      </p:sp>
      <p:sp>
        <p:nvSpPr>
          <p:cNvPr id="5" name="TextBox 4">
            <a:extLst>
              <a:ext uri="{FF2B5EF4-FFF2-40B4-BE49-F238E27FC236}">
                <a16:creationId xmlns:a16="http://schemas.microsoft.com/office/drawing/2014/main" id="{629DCDDB-041C-4BEB-B81D-C39A71A4909F}"/>
              </a:ext>
            </a:extLst>
          </p:cNvPr>
          <p:cNvSpPr txBox="1"/>
          <p:nvPr/>
        </p:nvSpPr>
        <p:spPr>
          <a:xfrm>
            <a:off x="1524000" y="5525869"/>
            <a:ext cx="8910918" cy="646331"/>
          </a:xfrm>
          <a:prstGeom prst="rect">
            <a:avLst/>
          </a:prstGeom>
          <a:noFill/>
        </p:spPr>
        <p:txBody>
          <a:bodyPr wrap="square">
            <a:spAutoFit/>
          </a:bodyPr>
          <a:lstStyle/>
          <a:p>
            <a:r>
              <a:rPr lang="en-US" b="0" i="0" dirty="0">
                <a:solidFill>
                  <a:srgbClr val="212121"/>
                </a:solidFill>
                <a:effectLst/>
                <a:latin typeface="BlinkMacSystemFont"/>
              </a:rPr>
              <a:t>Pahwa R, Goyal A, </a:t>
            </a:r>
            <a:r>
              <a:rPr lang="en-US" b="0" i="0" dirty="0" err="1">
                <a:solidFill>
                  <a:srgbClr val="212121"/>
                </a:solidFill>
                <a:effectLst/>
                <a:latin typeface="BlinkMacSystemFont"/>
              </a:rPr>
              <a:t>Jialal</a:t>
            </a:r>
            <a:r>
              <a:rPr lang="en-US" b="0" i="0" dirty="0">
                <a:solidFill>
                  <a:srgbClr val="212121"/>
                </a:solidFill>
                <a:effectLst/>
                <a:latin typeface="BlinkMacSystemFont"/>
              </a:rPr>
              <a:t> I. Chronic Inflammation. 2022 Aug 8. In: </a:t>
            </a:r>
            <a:r>
              <a:rPr lang="en-US" b="0" i="0" dirty="0" err="1">
                <a:solidFill>
                  <a:srgbClr val="212121"/>
                </a:solidFill>
                <a:effectLst/>
                <a:latin typeface="BlinkMacSystemFont"/>
              </a:rPr>
              <a:t>StatPearls</a:t>
            </a:r>
            <a:r>
              <a:rPr lang="en-US" b="0" i="0" dirty="0">
                <a:solidFill>
                  <a:srgbClr val="212121"/>
                </a:solidFill>
                <a:effectLst/>
                <a:latin typeface="BlinkMacSystemFont"/>
              </a:rPr>
              <a:t> [Internet]. Treasure Island (FL): </a:t>
            </a:r>
            <a:r>
              <a:rPr lang="en-US" b="0" i="0" dirty="0" err="1">
                <a:solidFill>
                  <a:srgbClr val="212121"/>
                </a:solidFill>
                <a:effectLst/>
                <a:latin typeface="BlinkMacSystemFont"/>
              </a:rPr>
              <a:t>StatPearls</a:t>
            </a:r>
            <a:r>
              <a:rPr lang="en-US" b="0" i="0" dirty="0">
                <a:solidFill>
                  <a:srgbClr val="212121"/>
                </a:solidFill>
                <a:effectLst/>
                <a:latin typeface="BlinkMacSystemFont"/>
              </a:rPr>
              <a:t> Publishing; 2022 Jan–. PMID: 29630225.</a:t>
            </a:r>
            <a:endParaRPr lang="en-US" dirty="0">
              <a:effectLst/>
            </a:endParaRPr>
          </a:p>
        </p:txBody>
      </p:sp>
    </p:spTree>
    <p:extLst>
      <p:ext uri="{BB962C8B-B14F-4D97-AF65-F5344CB8AC3E}">
        <p14:creationId xmlns:p14="http://schemas.microsoft.com/office/powerpoint/2010/main" val="406890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7735-8F1B-4D47-91C1-FC4B7038F828}"/>
              </a:ext>
            </a:extLst>
          </p:cNvPr>
          <p:cNvSpPr>
            <a:spLocks noGrp="1"/>
          </p:cNvSpPr>
          <p:nvPr>
            <p:ph type="title"/>
          </p:nvPr>
        </p:nvSpPr>
        <p:spPr/>
        <p:txBody>
          <a:bodyPr/>
          <a:lstStyle/>
          <a:p>
            <a:r>
              <a:rPr lang="en-US" dirty="0"/>
              <a:t>Chronic Inflammation </a:t>
            </a:r>
            <a:br>
              <a:rPr lang="en-US" dirty="0"/>
            </a:br>
            <a:r>
              <a:rPr lang="en-US" sz="2800" dirty="0"/>
              <a:t>impact on Body</a:t>
            </a:r>
          </a:p>
        </p:txBody>
      </p:sp>
      <p:sp>
        <p:nvSpPr>
          <p:cNvPr id="4" name="Content Placeholder 3">
            <a:extLst>
              <a:ext uri="{FF2B5EF4-FFF2-40B4-BE49-F238E27FC236}">
                <a16:creationId xmlns:a16="http://schemas.microsoft.com/office/drawing/2014/main" id="{F38498A5-4643-4C96-B2B4-9D00C735C834}"/>
              </a:ext>
            </a:extLst>
          </p:cNvPr>
          <p:cNvSpPr>
            <a:spLocks noGrp="1"/>
          </p:cNvSpPr>
          <p:nvPr>
            <p:ph sz="half" idx="1"/>
          </p:nvPr>
        </p:nvSpPr>
        <p:spPr/>
        <p:txBody>
          <a:bodyPr>
            <a:normAutofit lnSpcReduction="10000"/>
          </a:bodyPr>
          <a:lstStyle/>
          <a:p>
            <a:r>
              <a:rPr lang="en-US" dirty="0"/>
              <a:t>Chronic inflammatory response can eventually start damaging healthy cells, tissues, and organs.  Overtime this can lead to </a:t>
            </a:r>
            <a:r>
              <a:rPr lang="en-US" dirty="0">
                <a:solidFill>
                  <a:srgbClr val="FF0000"/>
                </a:solidFill>
              </a:rPr>
              <a:t>DNA damage</a:t>
            </a:r>
            <a:r>
              <a:rPr lang="en-US" dirty="0"/>
              <a:t>, tissue death, and internal scarring</a:t>
            </a:r>
          </a:p>
        </p:txBody>
      </p:sp>
      <p:sp>
        <p:nvSpPr>
          <p:cNvPr id="5" name="Content Placeholder 4">
            <a:extLst>
              <a:ext uri="{FF2B5EF4-FFF2-40B4-BE49-F238E27FC236}">
                <a16:creationId xmlns:a16="http://schemas.microsoft.com/office/drawing/2014/main" id="{99013C23-4671-4233-AFD6-189F37780337}"/>
              </a:ext>
            </a:extLst>
          </p:cNvPr>
          <p:cNvSpPr>
            <a:spLocks noGrp="1"/>
          </p:cNvSpPr>
          <p:nvPr>
            <p:ph sz="half" idx="2"/>
          </p:nvPr>
        </p:nvSpPr>
        <p:spPr>
          <a:xfrm>
            <a:off x="7048500" y="1816799"/>
            <a:ext cx="4495800" cy="4462272"/>
          </a:xfrm>
        </p:spPr>
        <p:txBody>
          <a:bodyPr>
            <a:normAutofit lnSpcReduction="10000"/>
          </a:bodyPr>
          <a:lstStyle/>
          <a:p>
            <a:r>
              <a:rPr lang="en-US" dirty="0"/>
              <a:t>Cancer</a:t>
            </a:r>
          </a:p>
          <a:p>
            <a:r>
              <a:rPr lang="en-US" dirty="0"/>
              <a:t>Heart Disease</a:t>
            </a:r>
          </a:p>
          <a:p>
            <a:r>
              <a:rPr lang="en-US" dirty="0"/>
              <a:t>Stroke</a:t>
            </a:r>
          </a:p>
          <a:p>
            <a:r>
              <a:rPr lang="en-US" dirty="0"/>
              <a:t>Arthritis and Joint Diseases</a:t>
            </a:r>
          </a:p>
          <a:p>
            <a:r>
              <a:rPr lang="en-US" dirty="0"/>
              <a:t>Type 2 Diabetes</a:t>
            </a:r>
          </a:p>
          <a:p>
            <a:r>
              <a:rPr lang="en-US" dirty="0"/>
              <a:t>Chronic Obstructive Pulmonary Disease</a:t>
            </a:r>
          </a:p>
          <a:p>
            <a:r>
              <a:rPr lang="en-US" dirty="0"/>
              <a:t>Allergies</a:t>
            </a:r>
          </a:p>
          <a:p>
            <a:r>
              <a:rPr lang="en-US" dirty="0"/>
              <a:t>Obesity</a:t>
            </a:r>
          </a:p>
          <a:p>
            <a:r>
              <a:rPr lang="en-US" dirty="0"/>
              <a:t>Cognitive decline and dementia</a:t>
            </a:r>
          </a:p>
        </p:txBody>
      </p:sp>
      <p:sp>
        <p:nvSpPr>
          <p:cNvPr id="6" name="TextBox 5">
            <a:extLst>
              <a:ext uri="{FF2B5EF4-FFF2-40B4-BE49-F238E27FC236}">
                <a16:creationId xmlns:a16="http://schemas.microsoft.com/office/drawing/2014/main" id="{2C04D0BE-85B6-4B48-918B-7E850AD9C848}"/>
              </a:ext>
            </a:extLst>
          </p:cNvPr>
          <p:cNvSpPr txBox="1"/>
          <p:nvPr/>
        </p:nvSpPr>
        <p:spPr>
          <a:xfrm>
            <a:off x="76200" y="5662136"/>
            <a:ext cx="6096000" cy="738664"/>
          </a:xfrm>
          <a:prstGeom prst="rect">
            <a:avLst/>
          </a:prstGeom>
          <a:noFill/>
        </p:spPr>
        <p:txBody>
          <a:bodyPr wrap="square">
            <a:spAutoFit/>
          </a:bodyPr>
          <a:lstStyle/>
          <a:p>
            <a:r>
              <a:rPr lang="en-US" sz="1400" b="0" i="0" dirty="0" err="1">
                <a:solidFill>
                  <a:srgbClr val="212121"/>
                </a:solidFill>
                <a:effectLst/>
                <a:latin typeface="BlinkMacSystemFont"/>
              </a:rPr>
              <a:t>Ioannidou</a:t>
            </a:r>
            <a:r>
              <a:rPr lang="en-US" sz="1400" b="0" i="0" dirty="0">
                <a:solidFill>
                  <a:srgbClr val="212121"/>
                </a:solidFill>
                <a:effectLst/>
                <a:latin typeface="BlinkMacSystemFont"/>
              </a:rPr>
              <a:t> A, </a:t>
            </a:r>
            <a:r>
              <a:rPr lang="en-US" sz="1400" b="0" i="0" dirty="0" err="1">
                <a:solidFill>
                  <a:srgbClr val="212121"/>
                </a:solidFill>
                <a:effectLst/>
                <a:latin typeface="BlinkMacSystemFont"/>
              </a:rPr>
              <a:t>Goulielmaki</a:t>
            </a:r>
            <a:r>
              <a:rPr lang="en-US" sz="1400" b="0" i="0" dirty="0">
                <a:solidFill>
                  <a:srgbClr val="212121"/>
                </a:solidFill>
                <a:effectLst/>
                <a:latin typeface="BlinkMacSystemFont"/>
              </a:rPr>
              <a:t> E, </a:t>
            </a:r>
            <a:r>
              <a:rPr lang="en-US" sz="1400" b="0" i="0" dirty="0" err="1">
                <a:solidFill>
                  <a:srgbClr val="212121"/>
                </a:solidFill>
                <a:effectLst/>
                <a:latin typeface="BlinkMacSystemFont"/>
              </a:rPr>
              <a:t>Garinis</a:t>
            </a:r>
            <a:r>
              <a:rPr lang="en-US" sz="1400" b="0" i="0" dirty="0">
                <a:solidFill>
                  <a:srgbClr val="212121"/>
                </a:solidFill>
                <a:effectLst/>
                <a:latin typeface="BlinkMacSystemFont"/>
              </a:rPr>
              <a:t> GA. DNA Damage: From Chronic Inflammation to Age-Related Deterioration. Front Genet. 2016 Oct 25;7:187. </a:t>
            </a:r>
            <a:r>
              <a:rPr lang="en-US" sz="1400" b="0" i="0" dirty="0" err="1">
                <a:solidFill>
                  <a:srgbClr val="212121"/>
                </a:solidFill>
                <a:effectLst/>
                <a:latin typeface="BlinkMacSystemFont"/>
              </a:rPr>
              <a:t>doi</a:t>
            </a:r>
            <a:r>
              <a:rPr lang="en-US" sz="1400" b="0" i="0" dirty="0">
                <a:solidFill>
                  <a:srgbClr val="212121"/>
                </a:solidFill>
                <a:effectLst/>
                <a:latin typeface="BlinkMacSystemFont"/>
              </a:rPr>
              <a:t>: 10.3389/fgene.2016.00187. PMID: 27826317; PMCID: PMC5078321.</a:t>
            </a:r>
            <a:endParaRPr lang="en-US" sz="1400" dirty="0"/>
          </a:p>
        </p:txBody>
      </p:sp>
      <p:pic>
        <p:nvPicPr>
          <p:cNvPr id="9" name="Picture 8" descr="A picture containing blue&#10;&#10;Description automatically generated">
            <a:extLst>
              <a:ext uri="{FF2B5EF4-FFF2-40B4-BE49-F238E27FC236}">
                <a16:creationId xmlns:a16="http://schemas.microsoft.com/office/drawing/2014/main" id="{AB790178-3BEA-4787-813A-093D03848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187" y="3294983"/>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751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3703</TotalTime>
  <Words>1569</Words>
  <Application>Microsoft Office PowerPoint</Application>
  <PresentationFormat>Widescreen</PresentationFormat>
  <Paragraphs>185</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BlinkMacSystemFont</vt:lpstr>
      <vt:lpstr>Calibri</vt:lpstr>
      <vt:lpstr>Calibri Light</vt:lpstr>
      <vt:lpstr>Health Fitness 16x9</vt:lpstr>
      <vt:lpstr>Longevity</vt:lpstr>
      <vt:lpstr>PowerPoint Presentation</vt:lpstr>
      <vt:lpstr>PowerPoint Presentation</vt:lpstr>
      <vt:lpstr>Mortality in the United States, 2020 CDC – National Center for Health statistics</vt:lpstr>
      <vt:lpstr>Chronic Disease</vt:lpstr>
      <vt:lpstr>Inflammation</vt:lpstr>
      <vt:lpstr>Acute Inflammation</vt:lpstr>
      <vt:lpstr>Chronic Inflammation</vt:lpstr>
      <vt:lpstr>Chronic Inflammation  impact on Body</vt:lpstr>
      <vt:lpstr>Chronic inflammation – DNA Replication</vt:lpstr>
      <vt:lpstr>Chronic Inflammation  Risk Factors</vt:lpstr>
      <vt:lpstr>Chronic inflammation  management</vt:lpstr>
      <vt:lpstr>Diet</vt:lpstr>
      <vt:lpstr>Aerobic Exercise</vt:lpstr>
      <vt:lpstr>ACSM guidelines</vt:lpstr>
      <vt:lpstr>Training Zones https://www.polar.com/blog/running-heart-rate-zones-basics/</vt:lpstr>
      <vt:lpstr>Training Zones Energy </vt:lpstr>
      <vt:lpstr>Training Zones</vt:lpstr>
      <vt:lpstr>Energy Availability</vt:lpstr>
      <vt:lpstr>Zone 2 Training physiological Benefits</vt:lpstr>
      <vt:lpstr>Zone 2 Training Mitochondria</vt:lpstr>
      <vt:lpstr>Longevity Mitochondrial Health</vt:lpstr>
      <vt:lpstr>Zone 2 training Cardiovascular Health</vt:lpstr>
      <vt:lpstr>Zone 2 training Additional Benefits</vt:lpstr>
      <vt:lpstr>Math time!</vt:lpstr>
      <vt:lpstr>Karvonen Formula</vt:lpstr>
      <vt:lpstr>Karvonen Formula</vt:lpstr>
      <vt:lpstr> Cardio in a seated position</vt:lpstr>
      <vt:lpstr>Zone 2 training</vt:lpstr>
      <vt:lpstr>Modalities</vt:lpstr>
      <vt:lpstr>Wrap Up</vt:lpstr>
      <vt:lpstr>Thank You For Your Time!</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Exercising For Longevity</dc:title>
  <dc:creator>Fall, Christopher J Mr CIV DOD CAPMED DTHC</dc:creator>
  <cp:lastModifiedBy>Merrell, Timothy M CIV (USA)</cp:lastModifiedBy>
  <cp:revision>30</cp:revision>
  <dcterms:created xsi:type="dcterms:W3CDTF">2022-11-10T12:48:34Z</dcterms:created>
  <dcterms:modified xsi:type="dcterms:W3CDTF">2022-12-06T13:02:16Z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